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3"/>
  </p:notesMasterIdLst>
  <p:sldIdLst>
    <p:sldId id="256" r:id="rId2"/>
    <p:sldId id="257" r:id="rId3"/>
    <p:sldId id="258" r:id="rId4"/>
    <p:sldId id="306" r:id="rId5"/>
    <p:sldId id="302" r:id="rId6"/>
    <p:sldId id="307" r:id="rId7"/>
    <p:sldId id="308" r:id="rId8"/>
    <p:sldId id="310" r:id="rId9"/>
    <p:sldId id="311" r:id="rId10"/>
    <p:sldId id="313" r:id="rId11"/>
    <p:sldId id="31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73C68C-C22E-60AA-9D92-51C5E46B9CA3}" name="Chris Ware" initials="CW" userId="2363925ed955bd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694"/>
  </p:normalViewPr>
  <p:slideViewPr>
    <p:cSldViewPr snapToGrid="0">
      <p:cViewPr varScale="1">
        <p:scale>
          <a:sx n="56" d="100"/>
          <a:sy n="56" d="100"/>
        </p:scale>
        <p:origin x="129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FF89B-E24F-4CB2-A493-B35A3C85EDF1}" type="datetimeFigureOut">
              <a:rPr lang="en-AU" smtClean="0"/>
              <a:t>13/01/2025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00F77-7359-4308-9DEF-4D2101ACA128}" type="slidenum">
              <a:rPr lang="en-AU" smtClean="0"/>
              <a:t>‹#›</a:t>
            </a:fld>
            <a:endParaRPr lang="en-AU"/>
          </a:p>
        </p:txBody>
      </p:sp>
    </p:spTree>
    <p:extLst>
      <p:ext uri="{BB962C8B-B14F-4D97-AF65-F5344CB8AC3E}">
        <p14:creationId xmlns:p14="http://schemas.microsoft.com/office/powerpoint/2010/main" val="116373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5673790A-911B-4E50-882F-9889AE540A05}" type="slidenum">
              <a:rPr lang="en-NZ" smtClean="0"/>
              <a:t>5</a:t>
            </a:fld>
            <a:endParaRPr lang="en-NZ"/>
          </a:p>
        </p:txBody>
      </p:sp>
    </p:spTree>
    <p:extLst>
      <p:ext uri="{BB962C8B-B14F-4D97-AF65-F5344CB8AC3E}">
        <p14:creationId xmlns:p14="http://schemas.microsoft.com/office/powerpoint/2010/main" val="76050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6818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63212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80730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A174-A550-4CAA-B74D-D4DEFD779F05}"/>
              </a:ext>
            </a:extLst>
          </p:cNvPr>
          <p:cNvSpPr>
            <a:spLocks noGrp="1"/>
          </p:cNvSpPr>
          <p:nvPr>
            <p:ph type="title" hasCustomPrompt="1"/>
          </p:nvPr>
        </p:nvSpPr>
        <p:spPr>
          <a:xfrm>
            <a:off x="839788" y="365125"/>
            <a:ext cx="3663846" cy="1325563"/>
          </a:xfrm>
          <a:prstGeom prst="rect">
            <a:avLst/>
          </a:prstGeom>
        </p:spPr>
        <p:txBody>
          <a:bodyPr/>
          <a:lstStyle>
            <a:lvl1pPr>
              <a:defRPr/>
            </a:lvl1pPr>
          </a:lstStyle>
          <a:p>
            <a:r>
              <a:rPr lang="en-US"/>
              <a:t>HEADING</a:t>
            </a:r>
            <a:endParaRPr lang="en-AU"/>
          </a:p>
        </p:txBody>
      </p:sp>
      <p:sp>
        <p:nvSpPr>
          <p:cNvPr id="4" name="Content Placeholder 3">
            <a:extLst>
              <a:ext uri="{FF2B5EF4-FFF2-40B4-BE49-F238E27FC236}">
                <a16:creationId xmlns:a16="http://schemas.microsoft.com/office/drawing/2014/main" id="{1AFCCB5E-FFEB-4524-9D94-9CA82F2DBA5A}"/>
              </a:ext>
            </a:extLst>
          </p:cNvPr>
          <p:cNvSpPr>
            <a:spLocks noGrp="1"/>
          </p:cNvSpPr>
          <p:nvPr>
            <p:ph sz="half" idx="2" hasCustomPrompt="1"/>
          </p:nvPr>
        </p:nvSpPr>
        <p:spPr>
          <a:xfrm>
            <a:off x="839788" y="1824003"/>
            <a:ext cx="3663846" cy="4516975"/>
          </a:xfrm>
          <a:prstGeom prst="rect">
            <a:avLst/>
          </a:prstGeom>
        </p:spPr>
        <p:txBody>
          <a:bodyPr/>
          <a:lstStyle>
            <a:lvl1pPr>
              <a:defRPr/>
            </a:lvl1pPr>
          </a:lstStyle>
          <a:p>
            <a:pPr lvl="0"/>
            <a:r>
              <a:rPr lang="en-US"/>
              <a:t>Add Copy Here </a:t>
            </a:r>
            <a:endParaRPr lang="en-AU"/>
          </a:p>
        </p:txBody>
      </p:sp>
      <p:grpSp>
        <p:nvGrpSpPr>
          <p:cNvPr id="9" name="Group 8">
            <a:extLst>
              <a:ext uri="{FF2B5EF4-FFF2-40B4-BE49-F238E27FC236}">
                <a16:creationId xmlns:a16="http://schemas.microsoft.com/office/drawing/2014/main" id="{ACD05FBA-717E-4939-AC1E-6A65DF7E4543}"/>
              </a:ext>
            </a:extLst>
          </p:cNvPr>
          <p:cNvGrpSpPr/>
          <p:nvPr userDrawn="1"/>
        </p:nvGrpSpPr>
        <p:grpSpPr>
          <a:xfrm>
            <a:off x="10007600" y="0"/>
            <a:ext cx="2189405" cy="6225640"/>
            <a:chOff x="10007600" y="0"/>
            <a:chExt cx="2189405" cy="6225640"/>
          </a:xfrm>
        </p:grpSpPr>
        <p:pic>
          <p:nvPicPr>
            <p:cNvPr id="10" name="Picture 9" descr="Logo&#10;&#10;Description automatically generated">
              <a:extLst>
                <a:ext uri="{FF2B5EF4-FFF2-40B4-BE49-F238E27FC236}">
                  <a16:creationId xmlns:a16="http://schemas.microsoft.com/office/drawing/2014/main" id="{D213A055-12E5-4F15-BD25-849F34A02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600" y="0"/>
              <a:ext cx="2184400" cy="1422400"/>
            </a:xfrm>
            <a:prstGeom prst="rect">
              <a:avLst/>
            </a:prstGeom>
          </p:spPr>
        </p:pic>
        <p:pic>
          <p:nvPicPr>
            <p:cNvPr id="11" name="object 7">
              <a:extLst>
                <a:ext uri="{FF2B5EF4-FFF2-40B4-BE49-F238E27FC236}">
                  <a16:creationId xmlns:a16="http://schemas.microsoft.com/office/drawing/2014/main" id="{3D1683C0-6F26-4CA3-92C2-117D0FA7C4F7}"/>
                </a:ext>
              </a:extLst>
            </p:cNvPr>
            <p:cNvPicPr>
              <a:picLocks noChangeAspect="1"/>
            </p:cNvPicPr>
            <p:nvPr/>
          </p:nvPicPr>
          <p:blipFill rotWithShape="1">
            <a:blip r:embed="rId3">
              <a:extLst>
                <a:ext uri="{28A0092B-C50C-407E-A947-70E740481C1C}">
                  <a14:useLocalDpi xmlns:a14="http://schemas.microsoft.com/office/drawing/2010/main" val="0"/>
                </a:ext>
              </a:extLst>
            </a:blip>
            <a:srcRect t="-23" b="61675"/>
            <a:stretch/>
          </p:blipFill>
          <p:spPr>
            <a:xfrm rot="16200000">
              <a:off x="8885005" y="2913640"/>
              <a:ext cx="4788000" cy="1836000"/>
            </a:xfrm>
            <a:prstGeom prst="rect">
              <a:avLst/>
            </a:prstGeom>
          </p:spPr>
        </p:pic>
      </p:grpSp>
      <p:sp>
        <p:nvSpPr>
          <p:cNvPr id="12" name="Content Placeholder 2">
            <a:extLst>
              <a:ext uri="{FF2B5EF4-FFF2-40B4-BE49-F238E27FC236}">
                <a16:creationId xmlns:a16="http://schemas.microsoft.com/office/drawing/2014/main" id="{50B1C335-BC52-41EB-B09B-1207B7CB72BE}"/>
              </a:ext>
            </a:extLst>
          </p:cNvPr>
          <p:cNvSpPr>
            <a:spLocks noGrp="1"/>
          </p:cNvSpPr>
          <p:nvPr>
            <p:ph sz="half" idx="1" hasCustomPrompt="1"/>
          </p:nvPr>
        </p:nvSpPr>
        <p:spPr>
          <a:xfrm rot="3285641">
            <a:off x="6845815" y="2286328"/>
            <a:ext cx="6025563" cy="6091119"/>
          </a:xfrm>
          <a:prstGeom prst="chord">
            <a:avLst>
              <a:gd name="adj1" fmla="val 2700000"/>
              <a:gd name="adj2" fmla="val 1253582"/>
            </a:avLst>
          </a:prstGeom>
        </p:spPr>
        <p:txBody>
          <a:bodyPr>
            <a:normAutofit/>
          </a:bodyPr>
          <a:lstStyle>
            <a:lvl1pPr marL="0" indent="0">
              <a:buNone/>
              <a:defRPr sz="1900">
                <a:solidFill>
                  <a:srgbClr val="08A785"/>
                </a:solidFill>
                <a:latin typeface="Filson Soft Book" panose="00000500000000000000" pitchFamily="50" charset="0"/>
              </a:defRPr>
            </a:lvl1pPr>
            <a:lvl2pPr>
              <a:defRPr sz="1900">
                <a:solidFill>
                  <a:srgbClr val="08A785"/>
                </a:solidFill>
                <a:latin typeface="Filson Soft Book" panose="00000500000000000000" pitchFamily="50" charset="0"/>
              </a:defRPr>
            </a:lvl2pPr>
            <a:lvl3pPr>
              <a:defRPr sz="1900">
                <a:solidFill>
                  <a:srgbClr val="08A785"/>
                </a:solidFill>
                <a:latin typeface="Filson Soft Book" panose="00000500000000000000" pitchFamily="50" charset="0"/>
              </a:defRPr>
            </a:lvl3pPr>
            <a:lvl4pPr>
              <a:defRPr sz="1900">
                <a:solidFill>
                  <a:srgbClr val="08A785"/>
                </a:solidFill>
                <a:latin typeface="Filson Soft Book" panose="00000500000000000000" pitchFamily="50" charset="0"/>
              </a:defRPr>
            </a:lvl4pPr>
            <a:lvl5pPr>
              <a:defRPr sz="1900">
                <a:solidFill>
                  <a:srgbClr val="08A785"/>
                </a:solidFill>
                <a:latin typeface="Filson Soft Book" panose="00000500000000000000" pitchFamily="50" charset="0"/>
              </a:defRPr>
            </a:lvl5pPr>
          </a:lstStyle>
          <a:p>
            <a:pPr lvl="0"/>
            <a:r>
              <a:rPr lang="en-AU"/>
              <a:t>Add Image Here</a:t>
            </a:r>
          </a:p>
        </p:txBody>
      </p:sp>
      <p:sp>
        <p:nvSpPr>
          <p:cNvPr id="17" name="Content Placeholder 3">
            <a:extLst>
              <a:ext uri="{FF2B5EF4-FFF2-40B4-BE49-F238E27FC236}">
                <a16:creationId xmlns:a16="http://schemas.microsoft.com/office/drawing/2014/main" id="{9A28710E-4A5A-4797-988E-064A1DBFB1F7}"/>
              </a:ext>
            </a:extLst>
          </p:cNvPr>
          <p:cNvSpPr>
            <a:spLocks noGrp="1"/>
          </p:cNvSpPr>
          <p:nvPr>
            <p:ph sz="half" idx="10" hasCustomPrompt="1"/>
          </p:nvPr>
        </p:nvSpPr>
        <p:spPr>
          <a:xfrm>
            <a:off x="7688368" y="57030"/>
            <a:ext cx="2042501" cy="2113808"/>
          </a:xfrm>
          <a:prstGeom prst="ellipse">
            <a:avLst/>
          </a:prstGeom>
        </p:spPr>
        <p:txBody>
          <a:bodyPr>
            <a:normAutofit/>
          </a:bodyPr>
          <a:lstStyle>
            <a:lvl1pPr marL="0" indent="0">
              <a:buNone/>
              <a:defRPr sz="1900">
                <a:solidFill>
                  <a:srgbClr val="08A785"/>
                </a:solidFill>
                <a:latin typeface="Filson Soft Book" panose="00000500000000000000" pitchFamily="50" charset="0"/>
              </a:defRPr>
            </a:lvl1pPr>
          </a:lstStyle>
          <a:p>
            <a:pPr lvl="0"/>
            <a:r>
              <a:rPr lang="en-AU"/>
              <a:t>Add Image Here</a:t>
            </a:r>
          </a:p>
        </p:txBody>
      </p:sp>
      <p:sp>
        <p:nvSpPr>
          <p:cNvPr id="18" name="Content Placeholder 3">
            <a:extLst>
              <a:ext uri="{FF2B5EF4-FFF2-40B4-BE49-F238E27FC236}">
                <a16:creationId xmlns:a16="http://schemas.microsoft.com/office/drawing/2014/main" id="{B57A89EA-34B7-4AA4-A7B5-566F897CEC9A}"/>
              </a:ext>
            </a:extLst>
          </p:cNvPr>
          <p:cNvSpPr>
            <a:spLocks noGrp="1"/>
          </p:cNvSpPr>
          <p:nvPr>
            <p:ph sz="half" idx="11" hasCustomPrompt="1"/>
          </p:nvPr>
        </p:nvSpPr>
        <p:spPr>
          <a:xfrm>
            <a:off x="4905287" y="1299924"/>
            <a:ext cx="2615012" cy="2529555"/>
          </a:xfrm>
          <a:prstGeom prst="ellipse">
            <a:avLst/>
          </a:prstGeom>
        </p:spPr>
        <p:txBody>
          <a:bodyPr>
            <a:normAutofit/>
          </a:bodyPr>
          <a:lstStyle>
            <a:lvl1pPr marL="0" indent="0">
              <a:buNone/>
              <a:defRPr sz="1900">
                <a:solidFill>
                  <a:srgbClr val="08A785"/>
                </a:solidFill>
                <a:latin typeface="Filson Soft Book" panose="00000500000000000000" pitchFamily="50" charset="0"/>
              </a:defRPr>
            </a:lvl1pPr>
          </a:lstStyle>
          <a:p>
            <a:pPr lvl="0"/>
            <a:r>
              <a:rPr lang="en-AU"/>
              <a:t>Add Image Here</a:t>
            </a:r>
          </a:p>
        </p:txBody>
      </p:sp>
    </p:spTree>
    <p:extLst>
      <p:ext uri="{BB962C8B-B14F-4D97-AF65-F5344CB8AC3E}">
        <p14:creationId xmlns:p14="http://schemas.microsoft.com/office/powerpoint/2010/main" val="212785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74783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08757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632273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6456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597572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15099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0445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1/13/2025</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7318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1/13/2025</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89258038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 id="2147483713" r:id="rId12"/>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10" Type="http://schemas.microsoft.com/office/2007/relationships/hdphoto" Target="../media/hdphoto3.wdp"/><Relationship Id="rId4" Type="http://schemas.openxmlformats.org/officeDocument/2006/relationships/image" Target="../media/image17.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0D0C-38BA-9C93-FFF6-80209BA1AAAC}"/>
              </a:ext>
            </a:extLst>
          </p:cNvPr>
          <p:cNvSpPr>
            <a:spLocks noGrp="1"/>
          </p:cNvSpPr>
          <p:nvPr>
            <p:ph type="ctrTitle"/>
          </p:nvPr>
        </p:nvSpPr>
        <p:spPr>
          <a:xfrm>
            <a:off x="1156518" y="1056967"/>
            <a:ext cx="9905999" cy="878757"/>
          </a:xfrm>
        </p:spPr>
        <p:txBody>
          <a:bodyPr anchor="ctr">
            <a:normAutofit fontScale="90000"/>
          </a:bodyPr>
          <a:lstStyle/>
          <a:p>
            <a:pPr>
              <a:lnSpc>
                <a:spcPct val="90000"/>
              </a:lnSpc>
            </a:pPr>
            <a:r>
              <a:rPr lang="en-AU" sz="5300" b="1" dirty="0">
                <a:latin typeface="Calibri" panose="020F0502020204030204" pitchFamily="34" charset="0"/>
                <a:cs typeface="Calibri" panose="020F0502020204030204" pitchFamily="34" charset="0"/>
              </a:rPr>
              <a:t>Waste and Recycling framework</a:t>
            </a:r>
            <a:br>
              <a:rPr lang="en-AU" sz="2800" dirty="0"/>
            </a:br>
            <a:endParaRPr lang="en-AU" sz="2800" dirty="0"/>
          </a:p>
        </p:txBody>
      </p:sp>
      <p:sp>
        <p:nvSpPr>
          <p:cNvPr id="3" name="Subtitle 2">
            <a:extLst>
              <a:ext uri="{FF2B5EF4-FFF2-40B4-BE49-F238E27FC236}">
                <a16:creationId xmlns:a16="http://schemas.microsoft.com/office/drawing/2014/main" id="{8BE9E99B-4176-277E-2565-78F7A8A80947}"/>
              </a:ext>
            </a:extLst>
          </p:cNvPr>
          <p:cNvSpPr>
            <a:spLocks noGrp="1"/>
          </p:cNvSpPr>
          <p:nvPr>
            <p:ph type="subTitle" idx="1"/>
          </p:nvPr>
        </p:nvSpPr>
        <p:spPr>
          <a:xfrm>
            <a:off x="2905442" y="924844"/>
            <a:ext cx="7185915" cy="571501"/>
          </a:xfrm>
        </p:spPr>
        <p:txBody>
          <a:bodyPr anchor="b">
            <a:normAutofit/>
          </a:bodyPr>
          <a:lstStyle/>
          <a:p>
            <a:r>
              <a:rPr lang="en-AU" sz="1200" dirty="0">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FE4249C-29BA-631E-D159-7D003FF1EA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104913" y="2113935"/>
            <a:ext cx="5982174" cy="4172566"/>
          </a:xfrm>
          <a:prstGeom prst="rect">
            <a:avLst/>
          </a:prstGeom>
          <a:noFill/>
        </p:spPr>
      </p:pic>
    </p:spTree>
    <p:extLst>
      <p:ext uri="{BB962C8B-B14F-4D97-AF65-F5344CB8AC3E}">
        <p14:creationId xmlns:p14="http://schemas.microsoft.com/office/powerpoint/2010/main" val="253001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FF9D2-5682-9D3F-0EDD-F2BBBDF29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EC953-0F74-37DB-D715-FE162989DE90}"/>
              </a:ext>
            </a:extLst>
          </p:cNvPr>
          <p:cNvSpPr>
            <a:spLocks noGrp="1"/>
          </p:cNvSpPr>
          <p:nvPr>
            <p:ph type="title"/>
          </p:nvPr>
        </p:nvSpPr>
        <p:spPr/>
        <p:txBody>
          <a:bodyPr/>
          <a:lstStyle/>
          <a:p>
            <a:r>
              <a:rPr lang="en-AU" b="1" dirty="0">
                <a:latin typeface="Calibri" panose="020F0502020204030204" pitchFamily="34" charset="0"/>
                <a:cs typeface="Calibri" panose="020F0502020204030204" pitchFamily="34" charset="0"/>
              </a:rPr>
              <a:t>Food Waste</a:t>
            </a:r>
          </a:p>
        </p:txBody>
      </p:sp>
      <p:sp>
        <p:nvSpPr>
          <p:cNvPr id="3" name="Content Placeholder 2">
            <a:extLst>
              <a:ext uri="{FF2B5EF4-FFF2-40B4-BE49-F238E27FC236}">
                <a16:creationId xmlns:a16="http://schemas.microsoft.com/office/drawing/2014/main" id="{0EEC359A-56EE-767B-C9C0-A985B4B1BADB}"/>
              </a:ext>
            </a:extLst>
          </p:cNvPr>
          <p:cNvSpPr>
            <a:spLocks noGrp="1"/>
          </p:cNvSpPr>
          <p:nvPr>
            <p:ph idx="1"/>
          </p:nvPr>
        </p:nvSpPr>
        <p:spPr>
          <a:xfrm>
            <a:off x="1069848" y="1414732"/>
            <a:ext cx="9634011" cy="4811126"/>
          </a:xfrm>
        </p:spPr>
        <p:txBody>
          <a:bodyPr>
            <a:normAutofit/>
          </a:bodyPr>
          <a:lstStyle/>
          <a:p>
            <a:pPr marL="0" indent="0" algn="ctr">
              <a:buNone/>
            </a:pPr>
            <a:r>
              <a:rPr lang="en-US" b="1" dirty="0">
                <a:solidFill>
                  <a:schemeClr val="tx1"/>
                </a:solidFill>
                <a:latin typeface="Calibri"/>
                <a:ea typeface="Calibri"/>
                <a:cs typeface="Calibri"/>
              </a:rPr>
              <a:t>Onsite Organic Waste Stream</a:t>
            </a:r>
          </a:p>
          <a:p>
            <a:pPr marL="0" indent="0">
              <a:buNone/>
            </a:pPr>
            <a:r>
              <a:rPr lang="en-US" dirty="0">
                <a:solidFill>
                  <a:schemeClr val="tx1"/>
                </a:solidFill>
                <a:latin typeface="Calibri"/>
                <a:ea typeface="Calibri"/>
                <a:cs typeface="Calibri"/>
              </a:rPr>
              <a:t>This event will have organic </a:t>
            </a:r>
            <a:br>
              <a:rPr lang="en-US" dirty="0">
                <a:solidFill>
                  <a:schemeClr val="tx1"/>
                </a:solidFill>
                <a:latin typeface="Calibri"/>
                <a:ea typeface="Calibri"/>
                <a:cs typeface="Calibri"/>
              </a:rPr>
            </a:br>
            <a:r>
              <a:rPr lang="en-US" dirty="0">
                <a:solidFill>
                  <a:schemeClr val="tx1"/>
                </a:solidFill>
                <a:latin typeface="Calibri"/>
                <a:ea typeface="Calibri"/>
                <a:cs typeface="Calibri"/>
              </a:rPr>
              <a:t>waste bins onsite. </a:t>
            </a:r>
          </a:p>
          <a:p>
            <a:pPr marL="0" indent="0">
              <a:buNone/>
            </a:pPr>
            <a:endParaRPr lang="en-US" dirty="0">
              <a:solidFill>
                <a:schemeClr val="tx1"/>
              </a:solidFill>
              <a:latin typeface="Calibri"/>
              <a:ea typeface="Calibri"/>
              <a:cs typeface="Calibri"/>
            </a:endParaRPr>
          </a:p>
          <a:p>
            <a:pPr marL="0" indent="0">
              <a:buNone/>
            </a:pPr>
            <a:endParaRPr lang="en-US" dirty="0">
              <a:solidFill>
                <a:schemeClr val="tx1"/>
              </a:solidFill>
              <a:latin typeface="Calibri"/>
              <a:ea typeface="Calibri"/>
              <a:cs typeface="Calibri"/>
            </a:endParaRPr>
          </a:p>
          <a:p>
            <a:pPr marL="0" indent="0">
              <a:buNone/>
            </a:pPr>
            <a:r>
              <a:rPr lang="en-US" dirty="0">
                <a:solidFill>
                  <a:schemeClr val="tx1"/>
                </a:solidFill>
                <a:latin typeface="Calibri"/>
                <a:ea typeface="Calibri"/>
                <a:cs typeface="Calibri"/>
              </a:rPr>
              <a:t>These bins will be able to accept purely </a:t>
            </a:r>
          </a:p>
          <a:p>
            <a:pPr marL="0" indent="0">
              <a:buNone/>
            </a:pPr>
            <a:r>
              <a:rPr lang="en-US" dirty="0">
                <a:solidFill>
                  <a:schemeClr val="tx1"/>
                </a:solidFill>
                <a:latin typeface="Calibri"/>
                <a:ea typeface="Calibri"/>
                <a:cs typeface="Calibri"/>
              </a:rPr>
              <a:t>food waste (with no contamination). </a:t>
            </a:r>
          </a:p>
          <a:p>
            <a:pPr marL="0" indent="0">
              <a:buNone/>
            </a:pPr>
            <a:endParaRPr lang="en-US" sz="2000" dirty="0">
              <a:latin typeface="Calibri"/>
              <a:ea typeface="Calibri"/>
              <a:cs typeface="Calibri"/>
            </a:endParaRPr>
          </a:p>
        </p:txBody>
      </p:sp>
      <p:pic>
        <p:nvPicPr>
          <p:cNvPr id="4" name="Picture 3">
            <a:extLst>
              <a:ext uri="{FF2B5EF4-FFF2-40B4-BE49-F238E27FC236}">
                <a16:creationId xmlns:a16="http://schemas.microsoft.com/office/drawing/2014/main" id="{37582514-B5B1-19C4-BED4-9B03026ECE2D}"/>
              </a:ext>
            </a:extLst>
          </p:cNvPr>
          <p:cNvPicPr>
            <a:picLocks noChangeAspect="1"/>
          </p:cNvPicPr>
          <p:nvPr/>
        </p:nvPicPr>
        <p:blipFill>
          <a:blip r:embed="rId2"/>
          <a:stretch>
            <a:fillRect/>
          </a:stretch>
        </p:blipFill>
        <p:spPr>
          <a:xfrm>
            <a:off x="5899961" y="2092953"/>
            <a:ext cx="4658770" cy="2789597"/>
          </a:xfrm>
          <a:prstGeom prst="rect">
            <a:avLst/>
          </a:prstGeom>
        </p:spPr>
      </p:pic>
    </p:spTree>
    <p:extLst>
      <p:ext uri="{BB962C8B-B14F-4D97-AF65-F5344CB8AC3E}">
        <p14:creationId xmlns:p14="http://schemas.microsoft.com/office/powerpoint/2010/main" val="308281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7621-A833-727F-3229-23DEBB99FDB3}"/>
              </a:ext>
            </a:extLst>
          </p:cNvPr>
          <p:cNvSpPr>
            <a:spLocks noGrp="1"/>
          </p:cNvSpPr>
          <p:nvPr>
            <p:ph type="title"/>
          </p:nvPr>
        </p:nvSpPr>
        <p:spPr/>
        <p:txBody>
          <a:bodyPr>
            <a:normAutofit fontScale="90000"/>
          </a:bodyPr>
          <a:lstStyle/>
          <a:p>
            <a:r>
              <a:rPr lang="en-NZ" sz="4800" b="1" dirty="0">
                <a:latin typeface="Calibri"/>
                <a:ea typeface="Calibri"/>
                <a:cs typeface="Calibri"/>
              </a:rPr>
              <a:t>What to do with your waste at the NFF</a:t>
            </a:r>
            <a:br>
              <a:rPr lang="en-NZ" sz="4000" dirty="0">
                <a:latin typeface="Calibri"/>
                <a:ea typeface="Calibri"/>
                <a:cs typeface="Calibri"/>
              </a:rPr>
            </a:br>
            <a:r>
              <a:rPr lang="en-NZ" sz="1800" dirty="0">
                <a:latin typeface="Calibri"/>
                <a:ea typeface="Calibri"/>
                <a:cs typeface="Calibri"/>
              </a:rPr>
              <a:t>More detailed information will be included in your arrival pack. </a:t>
            </a:r>
            <a:br>
              <a:rPr lang="en-NZ" sz="1800" dirty="0">
                <a:latin typeface="Calibri"/>
                <a:ea typeface="Calibri"/>
                <a:cs typeface="Calibri"/>
              </a:rPr>
            </a:br>
            <a:r>
              <a:rPr lang="en-NZ" sz="1800" dirty="0">
                <a:latin typeface="Calibri"/>
                <a:ea typeface="Calibri"/>
                <a:cs typeface="Calibri"/>
              </a:rPr>
              <a:t>The Waste Management Volunteer Team will be available on-site to assist you as needed.</a:t>
            </a:r>
            <a:endParaRPr lang="en-AU" sz="1800" dirty="0"/>
          </a:p>
        </p:txBody>
      </p:sp>
      <p:sp>
        <p:nvSpPr>
          <p:cNvPr id="3" name="Content Placeholder 2">
            <a:extLst>
              <a:ext uri="{FF2B5EF4-FFF2-40B4-BE49-F238E27FC236}">
                <a16:creationId xmlns:a16="http://schemas.microsoft.com/office/drawing/2014/main" id="{F66D783F-3102-848C-32D4-3F90F7693B73}"/>
              </a:ext>
            </a:extLst>
          </p:cNvPr>
          <p:cNvSpPr>
            <a:spLocks noGrp="1"/>
          </p:cNvSpPr>
          <p:nvPr>
            <p:ph idx="1"/>
          </p:nvPr>
        </p:nvSpPr>
        <p:spPr>
          <a:xfrm>
            <a:off x="1069848" y="1874520"/>
            <a:ext cx="4071495" cy="4351338"/>
          </a:xfrm>
        </p:spPr>
        <p:txBody>
          <a:bodyPr>
            <a:normAutofit fontScale="92500" lnSpcReduction="10000"/>
          </a:bodyPr>
          <a:lstStyle/>
          <a:p>
            <a:pPr marL="0" indent="0" algn="l">
              <a:buNone/>
            </a:pPr>
            <a:r>
              <a:rPr lang="en-NZ" sz="2200" b="1" dirty="0">
                <a:solidFill>
                  <a:schemeClr val="tx1"/>
                </a:solidFill>
                <a:latin typeface="Calibri"/>
                <a:ea typeface="Calibri"/>
                <a:cs typeface="Calibri"/>
              </a:rPr>
              <a:t>PLACE IN PROVIDED BINS</a:t>
            </a:r>
          </a:p>
          <a:p>
            <a:pPr algn="l"/>
            <a:r>
              <a:rPr lang="en-GB" sz="1800" dirty="0">
                <a:solidFill>
                  <a:schemeClr val="tx1"/>
                </a:solidFill>
                <a:latin typeface="Calibri"/>
                <a:ea typeface="Calibri"/>
                <a:cs typeface="Calibri"/>
              </a:rPr>
              <a:t> Paper &amp; Cardboard</a:t>
            </a:r>
          </a:p>
          <a:p>
            <a:pPr marL="285750" indent="-285750" algn="l"/>
            <a:r>
              <a:rPr lang="en-GB" sz="1800" dirty="0">
                <a:solidFill>
                  <a:schemeClr val="tx1"/>
                </a:solidFill>
                <a:latin typeface="Calibri"/>
                <a:ea typeface="Calibri"/>
                <a:cs typeface="Calibri"/>
              </a:rPr>
              <a:t>Glass </a:t>
            </a:r>
          </a:p>
          <a:p>
            <a:pPr marL="285750" indent="-285750" algn="l"/>
            <a:r>
              <a:rPr lang="en-GB" sz="1800" dirty="0">
                <a:solidFill>
                  <a:schemeClr val="tx1"/>
                </a:solidFill>
                <a:latin typeface="Calibri"/>
                <a:ea typeface="Calibri"/>
                <a:cs typeface="Calibri"/>
              </a:rPr>
              <a:t>Food Waste &amp; Organics </a:t>
            </a:r>
            <a:endParaRPr lang="en-NZ" sz="1800" dirty="0">
              <a:solidFill>
                <a:schemeClr val="tx1"/>
              </a:solidFill>
              <a:latin typeface="Calibri"/>
              <a:ea typeface="Calibri"/>
              <a:cs typeface="Calibri"/>
            </a:endParaRPr>
          </a:p>
          <a:p>
            <a:pPr marL="285750" indent="-285750" algn="l">
              <a:buFont typeface="Arial" panose="020B0604020202020204" pitchFamily="34" charset="0"/>
              <a:buChar char="•"/>
            </a:pPr>
            <a:r>
              <a:rPr lang="en-NZ" sz="1800" dirty="0">
                <a:solidFill>
                  <a:schemeClr val="tx1"/>
                </a:solidFill>
                <a:latin typeface="Calibri"/>
                <a:ea typeface="Calibri"/>
                <a:cs typeface="Calibri"/>
              </a:rPr>
              <a:t>Aluminium &amp; Steel Cans. Plastic Bottle</a:t>
            </a:r>
          </a:p>
          <a:p>
            <a:pPr marL="285750" indent="-285750" algn="l">
              <a:buFont typeface="Arial" panose="020B0604020202020204" pitchFamily="34" charset="0"/>
              <a:buChar char="•"/>
            </a:pPr>
            <a:r>
              <a:rPr lang="en-NZ" sz="1800" dirty="0">
                <a:solidFill>
                  <a:schemeClr val="tx1"/>
                </a:solidFill>
                <a:latin typeface="Calibri"/>
                <a:ea typeface="Calibri"/>
                <a:cs typeface="Calibri"/>
              </a:rPr>
              <a:t>Plastic 1’s, 2’s &amp; 5’s</a:t>
            </a:r>
          </a:p>
          <a:p>
            <a:pPr marL="285750" indent="-285750" algn="l"/>
            <a:r>
              <a:rPr lang="en-NZ" sz="1800" dirty="0">
                <a:solidFill>
                  <a:schemeClr val="tx1"/>
                </a:solidFill>
                <a:latin typeface="Calibri"/>
                <a:ea typeface="Calibri"/>
                <a:cs typeface="Calibri"/>
              </a:rPr>
              <a:t>Oil (in provided Oil drums)</a:t>
            </a:r>
          </a:p>
          <a:p>
            <a:pPr marL="285750" indent="-285750" algn="l">
              <a:buFont typeface="Arial" panose="020B0604020202020204" pitchFamily="34" charset="0"/>
              <a:buChar char="•"/>
            </a:pPr>
            <a:r>
              <a:rPr lang="en-NZ" sz="1800" dirty="0">
                <a:solidFill>
                  <a:schemeClr val="tx1"/>
                </a:solidFill>
                <a:latin typeface="Calibri"/>
                <a:ea typeface="Calibri"/>
                <a:cs typeface="Calibri"/>
              </a:rPr>
              <a:t>All food and beverage packaging in this framework</a:t>
            </a:r>
          </a:p>
          <a:p>
            <a:endParaRPr lang="en-AU" dirty="0"/>
          </a:p>
        </p:txBody>
      </p:sp>
      <p:sp>
        <p:nvSpPr>
          <p:cNvPr id="5" name="TextBox 4">
            <a:extLst>
              <a:ext uri="{FF2B5EF4-FFF2-40B4-BE49-F238E27FC236}">
                <a16:creationId xmlns:a16="http://schemas.microsoft.com/office/drawing/2014/main" id="{B7663277-A1E2-902E-F8EF-665D82DC4835}"/>
              </a:ext>
            </a:extLst>
          </p:cNvPr>
          <p:cNvSpPr txBox="1"/>
          <p:nvPr/>
        </p:nvSpPr>
        <p:spPr>
          <a:xfrm>
            <a:off x="5762444" y="1857150"/>
            <a:ext cx="4941415" cy="3677930"/>
          </a:xfrm>
          <a:prstGeom prst="rect">
            <a:avLst/>
          </a:prstGeom>
          <a:noFill/>
        </p:spPr>
        <p:txBody>
          <a:bodyPr wrap="square">
            <a:spAutoFit/>
          </a:bodyPr>
          <a:lstStyle/>
          <a:p>
            <a:pPr marL="0" indent="0" algn="l">
              <a:lnSpc>
                <a:spcPct val="150000"/>
              </a:lnSpc>
              <a:buNone/>
            </a:pPr>
            <a:r>
              <a:rPr lang="en-NZ" sz="2000" b="1" dirty="0">
                <a:solidFill>
                  <a:schemeClr val="tx1"/>
                </a:solidFill>
                <a:latin typeface="Calibri"/>
                <a:ea typeface="Calibri"/>
                <a:cs typeface="Calibri"/>
              </a:rPr>
              <a:t>TAKE THESE ITEMS HOME </a:t>
            </a:r>
          </a:p>
          <a:p>
            <a:pPr marL="0" indent="0" algn="l">
              <a:lnSpc>
                <a:spcPct val="150000"/>
              </a:lnSpc>
              <a:buNone/>
            </a:pPr>
            <a:r>
              <a:rPr lang="en-NZ" sz="2000" dirty="0">
                <a:solidFill>
                  <a:schemeClr val="tx1"/>
                </a:solidFill>
                <a:latin typeface="Calibri"/>
                <a:ea typeface="Calibri"/>
                <a:cs typeface="Calibri"/>
              </a:rPr>
              <a:t>(or avoid bringing them)</a:t>
            </a:r>
          </a:p>
          <a:p>
            <a:pPr marL="228600" indent="-228600" algn="l">
              <a:lnSpc>
                <a:spcPct val="150000"/>
              </a:lnSpc>
              <a:buFont typeface="Arial" panose="020B0604020202020204" pitchFamily="34" charset="0"/>
              <a:buChar char="•"/>
            </a:pPr>
            <a:r>
              <a:rPr lang="en-NZ" dirty="0">
                <a:solidFill>
                  <a:schemeClr val="tx1"/>
                </a:solidFill>
                <a:latin typeface="Calibri"/>
                <a:ea typeface="Calibri"/>
                <a:cs typeface="Calibri"/>
              </a:rPr>
              <a:t>Polystyrene boxes</a:t>
            </a:r>
          </a:p>
          <a:p>
            <a:pPr marL="228600" indent="-228600" algn="l">
              <a:lnSpc>
                <a:spcPct val="150000"/>
              </a:lnSpc>
              <a:buFont typeface="Arial" panose="020B0604020202020204" pitchFamily="34" charset="0"/>
              <a:buChar char="•"/>
            </a:pPr>
            <a:r>
              <a:rPr lang="en-NZ" dirty="0">
                <a:solidFill>
                  <a:schemeClr val="tx1"/>
                </a:solidFill>
                <a:latin typeface="Calibri"/>
                <a:ea typeface="Calibri"/>
                <a:cs typeface="Calibri"/>
              </a:rPr>
              <a:t>Wooden Pallets</a:t>
            </a:r>
          </a:p>
          <a:p>
            <a:pPr marL="228600" indent="-228600" algn="l">
              <a:lnSpc>
                <a:spcPct val="150000"/>
              </a:lnSpc>
              <a:buFont typeface="Arial" panose="020B0604020202020204" pitchFamily="34" charset="0"/>
              <a:buChar char="•"/>
            </a:pPr>
            <a:r>
              <a:rPr lang="en-NZ" dirty="0">
                <a:solidFill>
                  <a:schemeClr val="tx1"/>
                </a:solidFill>
                <a:latin typeface="Calibri"/>
                <a:ea typeface="Calibri"/>
                <a:cs typeface="Calibri"/>
              </a:rPr>
              <a:t>Milk Crates</a:t>
            </a:r>
          </a:p>
          <a:p>
            <a:pPr marL="228600" indent="-228600" algn="l">
              <a:lnSpc>
                <a:spcPct val="150000"/>
              </a:lnSpc>
              <a:buFont typeface="Arial" panose="020B0604020202020204" pitchFamily="34" charset="0"/>
              <a:buChar char="•"/>
            </a:pPr>
            <a:r>
              <a:rPr lang="en-NZ" dirty="0">
                <a:solidFill>
                  <a:schemeClr val="tx1"/>
                </a:solidFill>
                <a:latin typeface="Calibri"/>
                <a:ea typeface="Calibri"/>
                <a:cs typeface="Calibri"/>
              </a:rPr>
              <a:t>Oil Drums</a:t>
            </a:r>
          </a:p>
          <a:p>
            <a:pPr marL="228600" indent="-228600" algn="l">
              <a:lnSpc>
                <a:spcPct val="150000"/>
              </a:lnSpc>
              <a:buFont typeface="Arial" panose="020B0604020202020204" pitchFamily="34" charset="0"/>
              <a:buChar char="•"/>
            </a:pPr>
            <a:r>
              <a:rPr lang="en-NZ" dirty="0">
                <a:solidFill>
                  <a:schemeClr val="tx1"/>
                </a:solidFill>
                <a:latin typeface="Calibri"/>
                <a:ea typeface="Calibri"/>
                <a:cs typeface="Calibri"/>
              </a:rPr>
              <a:t>Treated Timber</a:t>
            </a:r>
          </a:p>
          <a:p>
            <a:pPr marL="228600" indent="-228600" algn="l">
              <a:lnSpc>
                <a:spcPct val="150000"/>
              </a:lnSpc>
              <a:buFont typeface="Arial" panose="020B0604020202020204" pitchFamily="34" charset="0"/>
              <a:buChar char="•"/>
            </a:pPr>
            <a:r>
              <a:rPr lang="en-NZ" dirty="0">
                <a:latin typeface="Calibri"/>
                <a:ea typeface="Calibri"/>
                <a:cs typeface="Calibri"/>
              </a:rPr>
              <a:t>Bread crates</a:t>
            </a:r>
            <a:endParaRPr lang="en-NZ" dirty="0">
              <a:solidFill>
                <a:schemeClr val="tx1"/>
              </a:solidFill>
              <a:latin typeface="Calibri"/>
              <a:ea typeface="Calibri"/>
              <a:cs typeface="Calibri"/>
            </a:endParaRPr>
          </a:p>
          <a:p>
            <a:pPr marL="285750" indent="-285750" algn="l">
              <a:buFont typeface="Arial" panose="020B0604020202020204" pitchFamily="34" charset="0"/>
              <a:buChar char="•"/>
            </a:pPr>
            <a:endParaRPr lang="en-NZ" sz="1100" dirty="0">
              <a:solidFill>
                <a:schemeClr val="tx1"/>
              </a:solidFill>
              <a:latin typeface="Calibri"/>
              <a:ea typeface="Calibri"/>
              <a:cs typeface="Calibri"/>
            </a:endParaRPr>
          </a:p>
        </p:txBody>
      </p:sp>
    </p:spTree>
    <p:extLst>
      <p:ext uri="{BB962C8B-B14F-4D97-AF65-F5344CB8AC3E}">
        <p14:creationId xmlns:p14="http://schemas.microsoft.com/office/powerpoint/2010/main" val="270424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F58A-B851-28DC-90E8-66105D4A4672}"/>
              </a:ext>
            </a:extLst>
          </p:cNvPr>
          <p:cNvSpPr>
            <a:spLocks noGrp="1"/>
          </p:cNvSpPr>
          <p:nvPr>
            <p:ph type="title"/>
          </p:nvPr>
        </p:nvSpPr>
        <p:spPr/>
        <p:txBody>
          <a:bodyPr>
            <a:normAutofit/>
          </a:bodyPr>
          <a:lstStyle/>
          <a:p>
            <a:pPr algn="ctr"/>
            <a:r>
              <a:rPr lang="en-AU" sz="5400" b="1" dirty="0">
                <a:latin typeface="Calibri" panose="020F0502020204030204" pitchFamily="34" charset="0"/>
                <a:cs typeface="Calibri" panose="020F0502020204030204" pitchFamily="34" charset="0"/>
              </a:rPr>
              <a:t>Introduction</a:t>
            </a:r>
          </a:p>
        </p:txBody>
      </p:sp>
      <p:sp>
        <p:nvSpPr>
          <p:cNvPr id="3" name="Content Placeholder 2">
            <a:extLst>
              <a:ext uri="{FF2B5EF4-FFF2-40B4-BE49-F238E27FC236}">
                <a16:creationId xmlns:a16="http://schemas.microsoft.com/office/drawing/2014/main" id="{371996F7-9940-1F41-E2A2-4F815C8BFF80}"/>
              </a:ext>
            </a:extLst>
          </p:cNvPr>
          <p:cNvSpPr>
            <a:spLocks noGrp="1"/>
          </p:cNvSpPr>
          <p:nvPr>
            <p:ph idx="1"/>
          </p:nvPr>
        </p:nvSpPr>
        <p:spPr>
          <a:xfrm>
            <a:off x="8132061" y="2738547"/>
            <a:ext cx="2975649" cy="3433732"/>
          </a:xfrm>
        </p:spPr>
        <p:txBody>
          <a:bodyPr>
            <a:normAutofit fontScale="70000" lnSpcReduction="20000"/>
          </a:bodyPr>
          <a:lstStyle/>
          <a:p>
            <a:pPr marL="0" indent="0">
              <a:buFont typeface="Arial" panose="020B0604020202020204" pitchFamily="34" charset="0"/>
              <a:buNone/>
            </a:pPr>
            <a:r>
              <a:rPr lang="en-US" sz="2600" b="1" dirty="0">
                <a:solidFill>
                  <a:schemeClr val="tx1"/>
                </a:solidFill>
                <a:latin typeface="Calibri"/>
                <a:ea typeface="Calibri"/>
                <a:cs typeface="Calibri"/>
              </a:rPr>
              <a:t>PLAN</a:t>
            </a:r>
          </a:p>
          <a:p>
            <a:pPr marL="0" indent="0">
              <a:lnSpc>
                <a:spcPct val="120000"/>
              </a:lnSpc>
              <a:buNone/>
            </a:pPr>
            <a:r>
              <a:rPr lang="en-US" sz="2600" dirty="0">
                <a:solidFill>
                  <a:schemeClr val="tx1"/>
                </a:solidFill>
                <a:latin typeface="Calibri"/>
                <a:cs typeface="Calibri"/>
              </a:rPr>
              <a:t>Planning your packaging well in advance before arriving ensure that you can trade without delay. Below are some lists and we can discuss with you whether your current packaging is accepted or help you source packaging if needed</a:t>
            </a:r>
            <a:r>
              <a:rPr lang="en-US" sz="2300" dirty="0">
                <a:solidFill>
                  <a:schemeClr val="tx1"/>
                </a:solidFill>
                <a:latin typeface="Calibri"/>
                <a:cs typeface="Calibri"/>
              </a:rPr>
              <a:t>. </a:t>
            </a:r>
          </a:p>
        </p:txBody>
      </p:sp>
      <p:sp>
        <p:nvSpPr>
          <p:cNvPr id="5" name="TextBox 4">
            <a:extLst>
              <a:ext uri="{FF2B5EF4-FFF2-40B4-BE49-F238E27FC236}">
                <a16:creationId xmlns:a16="http://schemas.microsoft.com/office/drawing/2014/main" id="{2FAE7D5D-B7A4-45A3-0B74-891842C3D014}"/>
              </a:ext>
            </a:extLst>
          </p:cNvPr>
          <p:cNvSpPr txBox="1"/>
          <p:nvPr/>
        </p:nvSpPr>
        <p:spPr>
          <a:xfrm>
            <a:off x="830888" y="1397675"/>
            <a:ext cx="3471290" cy="2031325"/>
          </a:xfrm>
          <a:prstGeom prst="rect">
            <a:avLst/>
          </a:prstGeom>
          <a:noFill/>
        </p:spPr>
        <p:txBody>
          <a:bodyPr wrap="square" rtlCol="0">
            <a:spAutoFit/>
          </a:bodyPr>
          <a:lstStyle/>
          <a:p>
            <a:pPr marL="0" indent="0">
              <a:buFont typeface="Arial" panose="020B0604020202020204" pitchFamily="34" charset="0"/>
              <a:buNone/>
            </a:pPr>
            <a:r>
              <a:rPr lang="en-US" b="1" dirty="0">
                <a:solidFill>
                  <a:schemeClr val="tx1"/>
                </a:solidFill>
                <a:latin typeface="Calibri"/>
                <a:ea typeface="Calibri"/>
                <a:cs typeface="Calibri"/>
              </a:rPr>
              <a:t>PURPOSE</a:t>
            </a:r>
          </a:p>
          <a:p>
            <a:pPr marL="0" indent="0">
              <a:buFont typeface="Arial" panose="020B0604020202020204" pitchFamily="34" charset="0"/>
              <a:buNone/>
            </a:pPr>
            <a:r>
              <a:rPr lang="en-US" dirty="0">
                <a:solidFill>
                  <a:schemeClr val="tx1"/>
                </a:solidFill>
                <a:latin typeface="Calibri"/>
                <a:ea typeface="Calibri"/>
                <a:cs typeface="Calibri"/>
              </a:rPr>
              <a:t>The framework ensures that the correct disposable packaging is used at the NFF so that it can be composted, recycled, upcycled or repurposed locally to avoid ending up as waste in landfill.</a:t>
            </a:r>
          </a:p>
        </p:txBody>
      </p:sp>
      <p:sp>
        <p:nvSpPr>
          <p:cNvPr id="8" name="TextBox 7">
            <a:extLst>
              <a:ext uri="{FF2B5EF4-FFF2-40B4-BE49-F238E27FC236}">
                <a16:creationId xmlns:a16="http://schemas.microsoft.com/office/drawing/2014/main" id="{59135267-C22B-25D0-1151-28ABD13E1D83}"/>
              </a:ext>
            </a:extLst>
          </p:cNvPr>
          <p:cNvSpPr txBox="1"/>
          <p:nvPr/>
        </p:nvSpPr>
        <p:spPr>
          <a:xfrm>
            <a:off x="4606978" y="2323049"/>
            <a:ext cx="3327816" cy="2862322"/>
          </a:xfrm>
          <a:prstGeom prst="rect">
            <a:avLst/>
          </a:prstGeom>
          <a:noFill/>
        </p:spPr>
        <p:txBody>
          <a:bodyPr wrap="square" rtlCol="0">
            <a:spAutoFit/>
          </a:bodyPr>
          <a:lstStyle/>
          <a:p>
            <a:pPr marL="0" indent="0">
              <a:buFont typeface="Arial" panose="020B0604020202020204" pitchFamily="34" charset="0"/>
              <a:buNone/>
            </a:pPr>
            <a:r>
              <a:rPr lang="en-US" b="1" dirty="0">
                <a:solidFill>
                  <a:schemeClr val="tx1"/>
                </a:solidFill>
                <a:latin typeface="Calibri"/>
                <a:ea typeface="Calibri"/>
                <a:cs typeface="Calibri"/>
              </a:rPr>
              <a:t>PRODUCTS</a:t>
            </a:r>
          </a:p>
          <a:p>
            <a:pPr marL="0" indent="0">
              <a:buNone/>
            </a:pPr>
            <a:r>
              <a:rPr lang="en-US" dirty="0">
                <a:solidFill>
                  <a:schemeClr val="tx1"/>
                </a:solidFill>
                <a:latin typeface="Calibri"/>
                <a:ea typeface="Calibri"/>
                <a:cs typeface="Calibri"/>
              </a:rPr>
              <a:t>We understand that as vendors you may wish to present your food in a particular way, so we have tried to feature a wide variety of options that meet our sustainability criteria and will hopefully meet your packaging requirements. </a:t>
            </a:r>
          </a:p>
          <a:p>
            <a:endParaRPr lang="en-AU" dirty="0"/>
          </a:p>
        </p:txBody>
      </p:sp>
    </p:spTree>
    <p:extLst>
      <p:ext uri="{BB962C8B-B14F-4D97-AF65-F5344CB8AC3E}">
        <p14:creationId xmlns:p14="http://schemas.microsoft.com/office/powerpoint/2010/main" val="102126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F58A-B851-28DC-90E8-66105D4A4672}"/>
              </a:ext>
            </a:extLst>
          </p:cNvPr>
          <p:cNvSpPr>
            <a:spLocks noGrp="1"/>
          </p:cNvSpPr>
          <p:nvPr>
            <p:ph type="title"/>
          </p:nvPr>
        </p:nvSpPr>
        <p:spPr/>
        <p:txBody>
          <a:bodyPr/>
          <a:lstStyle/>
          <a:p>
            <a:r>
              <a:rPr lang="en-AU" dirty="0"/>
              <a:t> </a:t>
            </a:r>
          </a:p>
        </p:txBody>
      </p:sp>
      <p:sp>
        <p:nvSpPr>
          <p:cNvPr id="3" name="Content Placeholder 2">
            <a:extLst>
              <a:ext uri="{FF2B5EF4-FFF2-40B4-BE49-F238E27FC236}">
                <a16:creationId xmlns:a16="http://schemas.microsoft.com/office/drawing/2014/main" id="{371996F7-9940-1F41-E2A2-4F815C8BFF80}"/>
              </a:ext>
            </a:extLst>
          </p:cNvPr>
          <p:cNvSpPr>
            <a:spLocks noGrp="1"/>
          </p:cNvSpPr>
          <p:nvPr>
            <p:ph idx="1"/>
          </p:nvPr>
        </p:nvSpPr>
        <p:spPr>
          <a:xfrm>
            <a:off x="4751882" y="1828483"/>
            <a:ext cx="6680067" cy="4351338"/>
          </a:xfrm>
        </p:spPr>
        <p:txBody>
          <a:bodyPr>
            <a:normAutofit/>
          </a:bodyPr>
          <a:lstStyle/>
          <a:p>
            <a:pPr marL="0" indent="0">
              <a:buFont typeface="Arial" panose="020B0604020202020204" pitchFamily="34" charset="0"/>
              <a:buNone/>
            </a:pPr>
            <a:endParaRPr lang="en-GB" dirty="0">
              <a:solidFill>
                <a:schemeClr val="tx1"/>
              </a:solidFill>
              <a:latin typeface="Calibri"/>
              <a:ea typeface="Calibri"/>
              <a:cs typeface="Calibri"/>
            </a:endParaRPr>
          </a:p>
          <a:p>
            <a:pPr marL="0" indent="0">
              <a:buNone/>
            </a:pPr>
            <a:endParaRPr lang="en-US" dirty="0">
              <a:solidFill>
                <a:schemeClr val="tx1"/>
              </a:solidFill>
              <a:latin typeface="Calibri"/>
              <a:ea typeface="Calibri"/>
              <a:cs typeface="Calibri"/>
            </a:endParaRPr>
          </a:p>
          <a:p>
            <a:pPr marL="0" indent="0">
              <a:buNone/>
            </a:pPr>
            <a:endParaRPr lang="en-US" dirty="0">
              <a:solidFill>
                <a:schemeClr val="tx1"/>
              </a:solidFill>
              <a:latin typeface="Calibri"/>
              <a:ea typeface="Calibri"/>
              <a:cs typeface="Calibri"/>
            </a:endParaRPr>
          </a:p>
          <a:p>
            <a:pPr marL="0" indent="0">
              <a:buFont typeface="Arial" panose="020B0604020202020204" pitchFamily="34" charset="0"/>
              <a:buNone/>
            </a:pPr>
            <a:endParaRPr lang="en-AU" dirty="0"/>
          </a:p>
        </p:txBody>
      </p:sp>
      <p:sp>
        <p:nvSpPr>
          <p:cNvPr id="4" name="TextBox 3">
            <a:extLst>
              <a:ext uri="{FF2B5EF4-FFF2-40B4-BE49-F238E27FC236}">
                <a16:creationId xmlns:a16="http://schemas.microsoft.com/office/drawing/2014/main" id="{CE181BA0-D1C8-18F0-2B31-4ECDAA408771}"/>
              </a:ext>
            </a:extLst>
          </p:cNvPr>
          <p:cNvSpPr txBox="1"/>
          <p:nvPr/>
        </p:nvSpPr>
        <p:spPr>
          <a:xfrm>
            <a:off x="2417715" y="1503109"/>
            <a:ext cx="6938275" cy="1046440"/>
          </a:xfrm>
          <a:prstGeom prst="rect">
            <a:avLst/>
          </a:prstGeom>
          <a:noFill/>
        </p:spPr>
        <p:txBody>
          <a:bodyPr wrap="square" rtlCol="0">
            <a:spAutoFit/>
          </a:bodyPr>
          <a:lstStyle/>
          <a:p>
            <a:r>
              <a:rPr lang="en-AU" sz="4400" dirty="0">
                <a:latin typeface="Amasis MT Pro Black" panose="02040A04050005020304" pitchFamily="18" charset="0"/>
              </a:rPr>
              <a:t>Approved Packaging</a:t>
            </a:r>
          </a:p>
          <a:p>
            <a:endParaRPr lang="en-AU" dirty="0"/>
          </a:p>
        </p:txBody>
      </p:sp>
      <p:pic>
        <p:nvPicPr>
          <p:cNvPr id="5" name="Picture 4" descr="Compostable Kraft Burger Box (250) | Eco Friendly Takeaway Packaging">
            <a:extLst>
              <a:ext uri="{FF2B5EF4-FFF2-40B4-BE49-F238E27FC236}">
                <a16:creationId xmlns:a16="http://schemas.microsoft.com/office/drawing/2014/main" id="{59F66C66-40F8-77BD-76FF-9EC9D96C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1" t="29940" r="4155" b="8533"/>
          <a:stretch/>
        </p:blipFill>
        <p:spPr bwMode="auto">
          <a:xfrm>
            <a:off x="1941182" y="2822198"/>
            <a:ext cx="7891342" cy="363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75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DA5C-6DDC-A1DD-9B45-1D3956023935}"/>
              </a:ext>
            </a:extLst>
          </p:cNvPr>
          <p:cNvSpPr>
            <a:spLocks noGrp="1"/>
          </p:cNvSpPr>
          <p:nvPr>
            <p:ph type="title"/>
          </p:nvPr>
        </p:nvSpPr>
        <p:spPr>
          <a:xfrm>
            <a:off x="1069848" y="502921"/>
            <a:ext cx="9634011" cy="998076"/>
          </a:xfrm>
        </p:spPr>
        <p:txBody>
          <a:bodyPr/>
          <a:lstStyle/>
          <a:p>
            <a:r>
              <a:rPr lang="en-GB" sz="4000" b="1" dirty="0">
                <a:latin typeface="Calibri"/>
                <a:ea typeface="Calibri"/>
                <a:cs typeface="Calibri"/>
              </a:rPr>
              <a:t>Approved Packaging | Kraft Range</a:t>
            </a:r>
            <a:endParaRPr lang="en-AU" b="1" dirty="0"/>
          </a:p>
        </p:txBody>
      </p:sp>
      <p:sp>
        <p:nvSpPr>
          <p:cNvPr id="3" name="Content Placeholder 2">
            <a:extLst>
              <a:ext uri="{FF2B5EF4-FFF2-40B4-BE49-F238E27FC236}">
                <a16:creationId xmlns:a16="http://schemas.microsoft.com/office/drawing/2014/main" id="{8FDCF92B-296F-177D-D403-B7099F0EB062}"/>
              </a:ext>
            </a:extLst>
          </p:cNvPr>
          <p:cNvSpPr>
            <a:spLocks noGrp="1"/>
          </p:cNvSpPr>
          <p:nvPr>
            <p:ph idx="1"/>
          </p:nvPr>
        </p:nvSpPr>
        <p:spPr>
          <a:xfrm>
            <a:off x="1069848" y="1500997"/>
            <a:ext cx="9634011" cy="3154998"/>
          </a:xfrm>
        </p:spPr>
        <p:txBody>
          <a:bodyPr>
            <a:normAutofit fontScale="92500" lnSpcReduction="20000"/>
          </a:bodyPr>
          <a:lstStyle/>
          <a:p>
            <a:pPr marL="0" algn="l" rtl="0" eaLnBrk="1" fontAlgn="ctr" latinLnBrk="0" hangingPunct="1"/>
            <a:r>
              <a:rPr lang="en-US" sz="2400" b="1" i="0" u="none" strike="noStrike" kern="1200" dirty="0">
                <a:solidFill>
                  <a:srgbClr val="08A785"/>
                </a:solidFill>
                <a:effectLst/>
                <a:latin typeface="Calibri" panose="020F0502020204030204" pitchFamily="34" charset="0"/>
              </a:rPr>
              <a:t>Serving Products</a:t>
            </a:r>
            <a:endParaRPr lang="en-AU" sz="2400" b="0" i="0" u="none" strike="noStrike" dirty="0">
              <a:effectLst/>
              <a:latin typeface="Arial" panose="020B0604020202020204" pitchFamily="34" charset="0"/>
            </a:endParaRPr>
          </a:p>
          <a:p>
            <a:pPr marL="0" algn="l" rtl="0" eaLnBrk="1" fontAlgn="ctr" latinLnBrk="0" hangingPunct="1">
              <a:lnSpc>
                <a:spcPct val="110000"/>
              </a:lnSpc>
            </a:pPr>
            <a:r>
              <a:rPr lang="en-US" sz="1800" b="0" i="0" u="none" strike="noStrike" kern="1200" dirty="0">
                <a:solidFill>
                  <a:srgbClr val="000000"/>
                </a:solidFill>
                <a:effectLst/>
                <a:latin typeface="Calibri" panose="020F0502020204030204" pitchFamily="34" charset="0"/>
              </a:rPr>
              <a:t>Clamshells </a:t>
            </a:r>
          </a:p>
          <a:p>
            <a:pPr fontAlgn="ctr">
              <a:lnSpc>
                <a:spcPct val="110000"/>
              </a:lnSpc>
            </a:pPr>
            <a:r>
              <a:rPr lang="en-US" sz="1800" b="0" i="0" u="none" strike="noStrike" kern="1200" dirty="0">
                <a:solidFill>
                  <a:srgbClr val="000000"/>
                </a:solidFill>
                <a:effectLst/>
                <a:latin typeface="Calibri" panose="020F0502020204030204" pitchFamily="34" charset="0"/>
              </a:rPr>
              <a:t>Burger Boxes</a:t>
            </a:r>
            <a:endParaRPr lang="en-AU" sz="1800" b="0" i="0" u="none" strike="noStrike" dirty="0">
              <a:effectLst/>
              <a:latin typeface="Arial" panose="020B0604020202020204" pitchFamily="34" charset="0"/>
            </a:endParaRPr>
          </a:p>
          <a:p>
            <a:pPr marL="0" algn="l" rtl="0" eaLnBrk="1" fontAlgn="ctr" latinLnBrk="0" hangingPunct="1">
              <a:lnSpc>
                <a:spcPct val="110000"/>
              </a:lnSpc>
            </a:pPr>
            <a:r>
              <a:rPr lang="en-US" sz="1800" b="0" i="0" u="none" strike="noStrike" kern="1200" dirty="0">
                <a:solidFill>
                  <a:srgbClr val="000000"/>
                </a:solidFill>
                <a:effectLst/>
                <a:latin typeface="Calibri" panose="020F0502020204030204" pitchFamily="34" charset="0"/>
              </a:rPr>
              <a:t>Chip Cups</a:t>
            </a:r>
            <a:endParaRPr lang="en-AU" sz="1800" b="0" i="0" u="none" strike="noStrike" dirty="0">
              <a:effectLst/>
              <a:latin typeface="Arial" panose="020B0604020202020204" pitchFamily="34" charset="0"/>
            </a:endParaRPr>
          </a:p>
          <a:p>
            <a:pPr fontAlgn="ctr">
              <a:lnSpc>
                <a:spcPct val="110000"/>
              </a:lnSpc>
            </a:pPr>
            <a:r>
              <a:rPr lang="en-US" sz="1800" b="0" i="0" u="none" strike="noStrike" kern="1200" dirty="0">
                <a:solidFill>
                  <a:srgbClr val="000000"/>
                </a:solidFill>
                <a:effectLst/>
                <a:latin typeface="Calibri" panose="020F0502020204030204" pitchFamily="34" charset="0"/>
              </a:rPr>
              <a:t>Pizza, Dinner and Snack Boxes</a:t>
            </a:r>
            <a:endParaRPr lang="en-AU" sz="1800" b="0" i="0" u="none" strike="noStrike" dirty="0">
              <a:effectLst/>
              <a:latin typeface="Arial" panose="020B0604020202020204" pitchFamily="34" charset="0"/>
            </a:endParaRPr>
          </a:p>
          <a:p>
            <a:pPr>
              <a:lnSpc>
                <a:spcPct val="110000"/>
              </a:lnSpc>
            </a:pPr>
            <a:r>
              <a:rPr lang="en-US" sz="1800" b="0" i="0" u="none" strike="noStrike" kern="1200" dirty="0">
                <a:solidFill>
                  <a:srgbClr val="000000"/>
                </a:solidFill>
                <a:effectLst/>
                <a:latin typeface="Calibri" panose="020F0502020204030204" pitchFamily="34" charset="0"/>
              </a:rPr>
              <a:t>Carry Boxes</a:t>
            </a:r>
            <a:endParaRPr lang="en-AU" sz="1800" b="0" i="0" u="none" strike="noStrike" dirty="0">
              <a:effectLst/>
              <a:latin typeface="Arial" panose="020B0604020202020204" pitchFamily="34" charset="0"/>
            </a:endParaRPr>
          </a:p>
          <a:p>
            <a:pPr marL="0" algn="l" rtl="0" eaLnBrk="1" fontAlgn="ctr" latinLnBrk="0" hangingPunct="1">
              <a:lnSpc>
                <a:spcPct val="110000"/>
              </a:lnSpc>
            </a:pPr>
            <a:r>
              <a:rPr lang="en-US" sz="1800" b="0" i="0" u="none" strike="noStrike" kern="1200" dirty="0">
                <a:solidFill>
                  <a:srgbClr val="000000"/>
                </a:solidFill>
                <a:effectLst/>
                <a:latin typeface="Calibri" panose="020F0502020204030204" pitchFamily="34" charset="0"/>
              </a:rPr>
              <a:t>Open Trays (including Hot dog boats)</a:t>
            </a:r>
            <a:endParaRPr lang="en-AU" sz="1800" b="0" i="0" u="none" strike="noStrike" dirty="0">
              <a:effectLst/>
              <a:latin typeface="Arial" panose="020B0604020202020204" pitchFamily="34" charset="0"/>
            </a:endParaRPr>
          </a:p>
          <a:p>
            <a:pPr marL="0" algn="l" rtl="0" eaLnBrk="1" fontAlgn="ctr" latinLnBrk="0" hangingPunct="1">
              <a:lnSpc>
                <a:spcPct val="110000"/>
              </a:lnSpc>
            </a:pPr>
            <a:r>
              <a:rPr lang="en-US" sz="1800" b="0" i="1" u="none" strike="noStrike" kern="1200" dirty="0">
                <a:solidFill>
                  <a:srgbClr val="000000"/>
                </a:solidFill>
                <a:effectLst/>
                <a:latin typeface="Calibri" panose="020F0502020204030204" pitchFamily="34" charset="0"/>
              </a:rPr>
              <a:t>*All Kraft Packaging must be uncoated and have no PLA or plastic linings. </a:t>
            </a:r>
            <a:endParaRPr lang="en-AU" sz="1800" b="0" i="0" u="none" strike="noStrike" dirty="0">
              <a:effectLst/>
              <a:latin typeface="Arial" panose="020B0604020202020204" pitchFamily="34" charset="0"/>
            </a:endParaRPr>
          </a:p>
          <a:p>
            <a:endParaRPr lang="en-AU" dirty="0"/>
          </a:p>
        </p:txBody>
      </p:sp>
      <p:pic>
        <p:nvPicPr>
          <p:cNvPr id="5" name="Picture 4" descr="Compostable Kraft Burger Box (250) | Eco Friendly Takeaway Packaging">
            <a:extLst>
              <a:ext uri="{FF2B5EF4-FFF2-40B4-BE49-F238E27FC236}">
                <a16:creationId xmlns:a16="http://schemas.microsoft.com/office/drawing/2014/main" id="{D2784C74-218C-4FFF-A020-3E3BBB9D2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1" t="29940" r="4155" b="8533"/>
          <a:stretch/>
        </p:blipFill>
        <p:spPr bwMode="auto">
          <a:xfrm>
            <a:off x="3876318" y="4934496"/>
            <a:ext cx="4021070" cy="18498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raft Trays – Real Packaging Co.">
            <a:extLst>
              <a:ext uri="{FF2B5EF4-FFF2-40B4-BE49-F238E27FC236}">
                <a16:creationId xmlns:a16="http://schemas.microsoft.com/office/drawing/2014/main" id="{2A160691-1C9F-5AD8-9FF7-71EF79A56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756" y="1200188"/>
            <a:ext cx="2646526" cy="2646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B1BB82-F629-B939-7676-707A63CA575C}"/>
              </a:ext>
            </a:extLst>
          </p:cNvPr>
          <p:cNvPicPr>
            <a:picLocks noChangeAspect="1"/>
          </p:cNvPicPr>
          <p:nvPr/>
        </p:nvPicPr>
        <p:blipFill>
          <a:blip r:embed="rId4"/>
          <a:stretch>
            <a:fillRect/>
          </a:stretch>
        </p:blipFill>
        <p:spPr>
          <a:xfrm rot="442988">
            <a:off x="1067164" y="4949966"/>
            <a:ext cx="2718820" cy="1581354"/>
          </a:xfrm>
          <a:prstGeom prst="rect">
            <a:avLst/>
          </a:prstGeom>
        </p:spPr>
      </p:pic>
      <p:pic>
        <p:nvPicPr>
          <p:cNvPr id="8" name="Picture 7" descr="A picture containing box&#10;&#10;Description automatically generated">
            <a:extLst>
              <a:ext uri="{FF2B5EF4-FFF2-40B4-BE49-F238E27FC236}">
                <a16:creationId xmlns:a16="http://schemas.microsoft.com/office/drawing/2014/main" id="{771C156D-FD35-0A79-7F03-3F60B66A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222" y="3945350"/>
            <a:ext cx="3268930" cy="2179287"/>
          </a:xfrm>
          <a:prstGeom prst="rect">
            <a:avLst/>
          </a:prstGeom>
        </p:spPr>
      </p:pic>
    </p:spTree>
    <p:extLst>
      <p:ext uri="{BB962C8B-B14F-4D97-AF65-F5344CB8AC3E}">
        <p14:creationId xmlns:p14="http://schemas.microsoft.com/office/powerpoint/2010/main" val="221474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EE41EE-33F8-8D39-237E-EE136329C5FF}"/>
              </a:ext>
            </a:extLst>
          </p:cNvPr>
          <p:cNvGrpSpPr/>
          <p:nvPr/>
        </p:nvGrpSpPr>
        <p:grpSpPr>
          <a:xfrm>
            <a:off x="-8020" y="-2624"/>
            <a:ext cx="12238120" cy="6863247"/>
            <a:chOff x="-8020" y="-2624"/>
            <a:chExt cx="12238120" cy="6863247"/>
          </a:xfrm>
        </p:grpSpPr>
        <p:pic>
          <p:nvPicPr>
            <p:cNvPr id="7" name="Picture 7" descr="A picture containing text, items, dish&#10;&#10;Description automatically generated">
              <a:extLst>
                <a:ext uri="{FF2B5EF4-FFF2-40B4-BE49-F238E27FC236}">
                  <a16:creationId xmlns:a16="http://schemas.microsoft.com/office/drawing/2014/main" id="{D311AE7B-2C35-4595-9B80-C503D6DCC7EE}"/>
                </a:ext>
              </a:extLst>
            </p:cNvPr>
            <p:cNvPicPr>
              <a:picLocks noChangeAspect="1"/>
            </p:cNvPicPr>
            <p:nvPr/>
          </p:nvPicPr>
          <p:blipFill>
            <a:blip r:embed="rId3"/>
            <a:stretch>
              <a:fillRect/>
            </a:stretch>
          </p:blipFill>
          <p:spPr>
            <a:xfrm>
              <a:off x="-8020" y="-2624"/>
              <a:ext cx="12238120" cy="6863247"/>
            </a:xfrm>
            <a:prstGeom prst="rect">
              <a:avLst/>
            </a:prstGeom>
            <a:ln>
              <a:solidFill>
                <a:srgbClr val="4472C4"/>
              </a:solidFill>
            </a:ln>
          </p:spPr>
        </p:pic>
        <p:sp>
          <p:nvSpPr>
            <p:cNvPr id="8" name="Rectangle 7">
              <a:extLst>
                <a:ext uri="{FF2B5EF4-FFF2-40B4-BE49-F238E27FC236}">
                  <a16:creationId xmlns:a16="http://schemas.microsoft.com/office/drawing/2014/main" id="{0C5F35D6-052E-5CB0-4728-BAB3D28D28F1}"/>
                </a:ext>
              </a:extLst>
            </p:cNvPr>
            <p:cNvSpPr/>
            <p:nvPr/>
          </p:nvSpPr>
          <p:spPr>
            <a:xfrm>
              <a:off x="375747" y="1767928"/>
              <a:ext cx="6756543" cy="401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405043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C3F0-39E9-6637-F1F6-1C7B703D4386}"/>
              </a:ext>
            </a:extLst>
          </p:cNvPr>
          <p:cNvSpPr>
            <a:spLocks noGrp="1"/>
          </p:cNvSpPr>
          <p:nvPr>
            <p:ph type="title"/>
          </p:nvPr>
        </p:nvSpPr>
        <p:spPr>
          <a:xfrm>
            <a:off x="1069848" y="502921"/>
            <a:ext cx="9634011" cy="791042"/>
          </a:xfrm>
        </p:spPr>
        <p:txBody>
          <a:bodyPr/>
          <a:lstStyle/>
          <a:p>
            <a:r>
              <a:rPr lang="en-GB" sz="4000" b="1" dirty="0">
                <a:latin typeface="Calibri"/>
                <a:ea typeface="Calibri"/>
                <a:cs typeface="Calibri"/>
              </a:rPr>
              <a:t>Approved Packaging | Cutlery &amp; Accessories</a:t>
            </a:r>
            <a:endParaRPr lang="en-AU" b="1" dirty="0"/>
          </a:p>
        </p:txBody>
      </p:sp>
      <p:sp>
        <p:nvSpPr>
          <p:cNvPr id="3" name="Content Placeholder 2">
            <a:extLst>
              <a:ext uri="{FF2B5EF4-FFF2-40B4-BE49-F238E27FC236}">
                <a16:creationId xmlns:a16="http://schemas.microsoft.com/office/drawing/2014/main" id="{AA8C146E-5578-9FAE-35E8-A158EA085B35}"/>
              </a:ext>
            </a:extLst>
          </p:cNvPr>
          <p:cNvSpPr>
            <a:spLocks noGrp="1"/>
          </p:cNvSpPr>
          <p:nvPr>
            <p:ph idx="1"/>
          </p:nvPr>
        </p:nvSpPr>
        <p:spPr>
          <a:xfrm>
            <a:off x="3623095" y="1928004"/>
            <a:ext cx="5821308" cy="3001992"/>
          </a:xfrm>
        </p:spPr>
        <p:txBody>
          <a:bodyPr/>
          <a:lstStyle/>
          <a:p>
            <a:r>
              <a:rPr lang="en-AU" dirty="0"/>
              <a:t>Paper Plates and serving containers(uncoated)</a:t>
            </a:r>
          </a:p>
          <a:p>
            <a:r>
              <a:rPr lang="en-AU" dirty="0"/>
              <a:t>100% Wooden Cutlery (uncoated)</a:t>
            </a:r>
          </a:p>
          <a:p>
            <a:r>
              <a:rPr lang="en-US" sz="2000" dirty="0">
                <a:latin typeface="Calibri"/>
              </a:rPr>
              <a:t>100% Paper or Greaseproof Paper</a:t>
            </a:r>
          </a:p>
          <a:p>
            <a:r>
              <a:rPr lang="en-NZ" sz="2000" dirty="0">
                <a:latin typeface="Calibri"/>
              </a:rPr>
              <a:t>Paper Napkins</a:t>
            </a:r>
          </a:p>
          <a:p>
            <a:r>
              <a:rPr lang="en-NZ" dirty="0">
                <a:latin typeface="Calibri"/>
              </a:rPr>
              <a:t>Cardboard Discs (for serving Pizza slices)</a:t>
            </a:r>
            <a:endParaRPr lang="en-NZ" sz="2000" dirty="0">
              <a:latin typeface="Calibri"/>
            </a:endParaRPr>
          </a:p>
          <a:p>
            <a:endParaRPr lang="en-AU" dirty="0"/>
          </a:p>
        </p:txBody>
      </p:sp>
      <p:pic>
        <p:nvPicPr>
          <p:cNvPr id="4" name="Picture 3" descr="A stack of white circles&#10;&#10;Description automatically generated">
            <a:extLst>
              <a:ext uri="{FF2B5EF4-FFF2-40B4-BE49-F238E27FC236}">
                <a16:creationId xmlns:a16="http://schemas.microsoft.com/office/drawing/2014/main" id="{E8B332AE-3A3B-5B7F-6C09-D24E17BA1BC9}"/>
              </a:ext>
            </a:extLst>
          </p:cNvPr>
          <p:cNvPicPr>
            <a:picLocks noChangeAspect="1"/>
          </p:cNvPicPr>
          <p:nvPr/>
        </p:nvPicPr>
        <p:blipFill rotWithShape="1">
          <a:blip r:embed="rId2"/>
          <a:srcRect t="24096" r="-402" b="27309"/>
          <a:stretch/>
        </p:blipFill>
        <p:spPr>
          <a:xfrm>
            <a:off x="8488089" y="4344815"/>
            <a:ext cx="2519046" cy="1219222"/>
          </a:xfrm>
          <a:prstGeom prst="rect">
            <a:avLst/>
          </a:prstGeom>
        </p:spPr>
      </p:pic>
      <p:grpSp>
        <p:nvGrpSpPr>
          <p:cNvPr id="5" name="Group 4">
            <a:extLst>
              <a:ext uri="{FF2B5EF4-FFF2-40B4-BE49-F238E27FC236}">
                <a16:creationId xmlns:a16="http://schemas.microsoft.com/office/drawing/2014/main" id="{2159667C-F6F9-B5BE-7744-C07AB5DF4F8C}"/>
              </a:ext>
            </a:extLst>
          </p:cNvPr>
          <p:cNvGrpSpPr/>
          <p:nvPr/>
        </p:nvGrpSpPr>
        <p:grpSpPr>
          <a:xfrm>
            <a:off x="916002" y="1427514"/>
            <a:ext cx="2724346" cy="2001486"/>
            <a:chOff x="10032820" y="4749953"/>
            <a:chExt cx="2320904" cy="1584817"/>
          </a:xfrm>
        </p:grpSpPr>
        <p:pic>
          <p:nvPicPr>
            <p:cNvPr id="6" name="Picture 6">
              <a:extLst>
                <a:ext uri="{FF2B5EF4-FFF2-40B4-BE49-F238E27FC236}">
                  <a16:creationId xmlns:a16="http://schemas.microsoft.com/office/drawing/2014/main" id="{355DF2C9-F0B9-59B7-0510-0214C1C84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2820" y="4942789"/>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0479D7C5-2CBD-D2E4-AA28-116CDBAA9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004">
              <a:off x="10768907" y="4749953"/>
              <a:ext cx="1584817" cy="158481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86C0BB2-B827-8E8D-2626-5A87A0F2DE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53" b="91627" l="5906" r="92872">
                        <a14:foregroundMark x1="41548" y1="81818" x2="53157" y2="66268"/>
                        <a14:foregroundMark x1="53157" y1="66268" x2="63136" y2="35407"/>
                        <a14:foregroundMark x1="63136" y1="35407" x2="70468" y2="25837"/>
                        <a14:foregroundMark x1="70468" y1="25837" x2="60285" y2="28469"/>
                        <a14:foregroundMark x1="60285" y1="28469" x2="40326" y2="82775"/>
                        <a14:foregroundMark x1="41752" y1="82536" x2="51731" y2="76794"/>
                        <a14:foregroundMark x1="51731" y1="76794" x2="52138" y2="71770"/>
                        <a14:foregroundMark x1="67210" y1="48325" x2="70672" y2="35407"/>
                        <a14:foregroundMark x1="70672" y1="35407" x2="76375" y2="46651"/>
                        <a14:foregroundMark x1="76375" y1="46651" x2="68024" y2="59809"/>
                        <a14:foregroundMark x1="68024" y1="59809" x2="58656" y2="88517"/>
                        <a14:foregroundMark x1="58656" y1="88517" x2="59878" y2="71292"/>
                        <a14:foregroundMark x1="59878" y1="71292" x2="65988" y2="57177"/>
                        <a14:foregroundMark x1="65988" y1="57177" x2="67413" y2="49282"/>
                        <a14:foregroundMark x1="69654" y1="92344" x2="93279" y2="15311"/>
                        <a14:foregroundMark x1="56415" y1="11005" x2="52749" y2="10287"/>
                        <a14:foregroundMark x1="43788" y1="10048" x2="45214" y2="4545"/>
                        <a14:foregroundMark x1="40122" y1="5742" x2="40530" y2="3589"/>
                        <a14:foregroundMark x1="36660" y1="5742" x2="37271" y2="2392"/>
                        <a14:foregroundMark x1="10998" y1="69617" x2="5906" y2="58373"/>
                        <a14:foregroundMark x1="5906" y1="58373" x2="10387" y2="51675"/>
                      </a14:backgroundRemoval>
                    </a14:imgEffect>
                  </a14:imgLayer>
                </a14:imgProps>
              </a:ext>
            </a:extLst>
          </a:blip>
          <a:stretch>
            <a:fillRect/>
          </a:stretch>
        </p:blipFill>
        <p:spPr>
          <a:xfrm>
            <a:off x="8674900" y="2201345"/>
            <a:ext cx="2145423" cy="1826450"/>
          </a:xfrm>
          <a:prstGeom prst="rect">
            <a:avLst/>
          </a:prstGeom>
        </p:spPr>
      </p:pic>
      <p:pic>
        <p:nvPicPr>
          <p:cNvPr id="9" name="Picture 2">
            <a:extLst>
              <a:ext uri="{FF2B5EF4-FFF2-40B4-BE49-F238E27FC236}">
                <a16:creationId xmlns:a16="http://schemas.microsoft.com/office/drawing/2014/main" id="{48C5E5D8-5A14-CEF7-8344-E2FE63F79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318" y="3816356"/>
            <a:ext cx="2227279" cy="22272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09EF6CD-AE05-A14B-6088-505535F90E7C}"/>
              </a:ext>
            </a:extLst>
          </p:cNvPr>
          <p:cNvPicPr>
            <a:picLocks noChangeAspect="1"/>
          </p:cNvPicPr>
          <p:nvPr/>
        </p:nvPicPr>
        <p:blipFill>
          <a:blip r:embed="rId8"/>
          <a:stretch>
            <a:fillRect/>
          </a:stretch>
        </p:blipFill>
        <p:spPr>
          <a:xfrm>
            <a:off x="4784035" y="4806087"/>
            <a:ext cx="2103680" cy="1826450"/>
          </a:xfrm>
          <a:prstGeom prst="rect">
            <a:avLst/>
          </a:prstGeom>
        </p:spPr>
      </p:pic>
    </p:spTree>
    <p:extLst>
      <p:ext uri="{BB962C8B-B14F-4D97-AF65-F5344CB8AC3E}">
        <p14:creationId xmlns:p14="http://schemas.microsoft.com/office/powerpoint/2010/main" val="2212632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4FB9-1146-DDD2-94E5-F7C0CDA5DACC}"/>
              </a:ext>
            </a:extLst>
          </p:cNvPr>
          <p:cNvSpPr>
            <a:spLocks noGrp="1"/>
          </p:cNvSpPr>
          <p:nvPr>
            <p:ph type="title"/>
          </p:nvPr>
        </p:nvSpPr>
        <p:spPr>
          <a:xfrm>
            <a:off x="1069848" y="502921"/>
            <a:ext cx="9634011" cy="704778"/>
          </a:xfrm>
        </p:spPr>
        <p:txBody>
          <a:bodyPr/>
          <a:lstStyle/>
          <a:p>
            <a:r>
              <a:rPr lang="en-GB" sz="4000" b="1" dirty="0">
                <a:latin typeface="Calibri"/>
                <a:ea typeface="Calibri"/>
                <a:cs typeface="Calibri"/>
              </a:rPr>
              <a:t>Approved Packaging | Drinks &amp; Accessories</a:t>
            </a:r>
            <a:endParaRPr lang="en-AU" b="1" dirty="0"/>
          </a:p>
        </p:txBody>
      </p:sp>
      <p:sp>
        <p:nvSpPr>
          <p:cNvPr id="3" name="Content Placeholder 2">
            <a:extLst>
              <a:ext uri="{FF2B5EF4-FFF2-40B4-BE49-F238E27FC236}">
                <a16:creationId xmlns:a16="http://schemas.microsoft.com/office/drawing/2014/main" id="{1C1B6A76-EECC-EA59-E4C4-66320FC1894B}"/>
              </a:ext>
            </a:extLst>
          </p:cNvPr>
          <p:cNvSpPr>
            <a:spLocks noGrp="1"/>
          </p:cNvSpPr>
          <p:nvPr>
            <p:ph idx="1"/>
          </p:nvPr>
        </p:nvSpPr>
        <p:spPr>
          <a:xfrm>
            <a:off x="1069848" y="1207699"/>
            <a:ext cx="9634011" cy="3318582"/>
          </a:xfrm>
        </p:spPr>
        <p:txBody>
          <a:bodyPr/>
          <a:lstStyle/>
          <a:p>
            <a:pPr marL="0" fontAlgn="ctr"/>
            <a:r>
              <a:rPr lang="en-US" sz="1800" b="1" i="0" u="none" strike="noStrike" kern="1200" dirty="0">
                <a:solidFill>
                  <a:srgbClr val="000000"/>
                </a:solidFill>
                <a:effectLst/>
                <a:latin typeface="Calibri" panose="020F0502020204030204" pitchFamily="34" charset="0"/>
              </a:rPr>
              <a:t>Paper Cups</a:t>
            </a:r>
            <a:r>
              <a:rPr lang="en-US" sz="1800" b="0" i="0" u="none" strike="noStrike" kern="1200" dirty="0">
                <a:solidFill>
                  <a:srgbClr val="000000"/>
                </a:solidFill>
                <a:effectLst/>
                <a:latin typeface="Calibri" panose="020F0502020204030204" pitchFamily="34" charset="0"/>
              </a:rPr>
              <a:t>		</a:t>
            </a:r>
            <a:r>
              <a:rPr lang="en-NZ" sz="1800" dirty="0">
                <a:latin typeface="Calibri"/>
              </a:rPr>
              <a:t>Aqueous Lined Cups with Home Compostable Certification preferred, </a:t>
            </a:r>
          </a:p>
          <a:p>
            <a:pPr marL="0" fontAlgn="ctr"/>
            <a:r>
              <a:rPr lang="en-US" sz="1800" b="1" i="0" u="none" strike="noStrike" kern="1200" dirty="0">
                <a:solidFill>
                  <a:srgbClr val="000000"/>
                </a:solidFill>
                <a:effectLst/>
                <a:latin typeface="Calibri" panose="020F0502020204030204" pitchFamily="34" charset="0"/>
              </a:rPr>
              <a:t>Carry Trays</a:t>
            </a:r>
            <a:r>
              <a:rPr lang="en-US" sz="1800" b="0" i="0" u="none" strike="noStrike" kern="1200" dirty="0">
                <a:solidFill>
                  <a:srgbClr val="000000"/>
                </a:solidFill>
                <a:effectLst/>
                <a:latin typeface="Calibri" panose="020F0502020204030204" pitchFamily="34" charset="0"/>
              </a:rPr>
              <a:t>		</a:t>
            </a:r>
            <a:r>
              <a:rPr lang="en-US" sz="1800" dirty="0">
                <a:latin typeface="Calibri"/>
              </a:rPr>
              <a:t>Includes Kraft or Paper Pulp Carry Tray</a:t>
            </a:r>
            <a:endParaRPr lang="en-NZ" sz="1800" dirty="0">
              <a:latin typeface="Calibri"/>
            </a:endParaRPr>
          </a:p>
          <a:p>
            <a:pPr marL="0" marR="0" indent="0" algn="l" rtl="0" eaLnBrk="1" fontAlgn="auto" latinLnBrk="0" hangingPunct="1"/>
            <a:r>
              <a:rPr lang="en-US" sz="1800" b="0" i="0" u="none" strike="noStrike" kern="1200" dirty="0">
                <a:solidFill>
                  <a:srgbClr val="000000"/>
                </a:solidFill>
                <a:effectLst/>
                <a:latin typeface="Calibri" panose="020F0502020204030204" pitchFamily="34" charset="0"/>
              </a:rPr>
              <a:t>   </a:t>
            </a:r>
            <a:r>
              <a:rPr lang="en-US" sz="1800" b="1" i="0" u="none" strike="noStrike" kern="1200" dirty="0">
                <a:solidFill>
                  <a:srgbClr val="000000"/>
                </a:solidFill>
                <a:effectLst/>
                <a:latin typeface="Calibri" panose="020F0502020204030204" pitchFamily="34" charset="0"/>
              </a:rPr>
              <a:t>Kraft Coffee Sleeves</a:t>
            </a:r>
            <a:endParaRPr lang="en-AU" sz="1800" b="1" i="0" u="none" strike="noStrike" dirty="0">
              <a:effectLst/>
              <a:latin typeface="Arial" panose="020B0604020202020204" pitchFamily="34" charset="0"/>
            </a:endParaRPr>
          </a:p>
          <a:p>
            <a:pPr marL="0" fontAlgn="ctr"/>
            <a:r>
              <a:rPr lang="en-US" sz="1800" b="1" i="0" u="none" strike="noStrike" kern="1200" dirty="0">
                <a:solidFill>
                  <a:srgbClr val="000000"/>
                </a:solidFill>
                <a:effectLst/>
                <a:latin typeface="Calibri" panose="020F0502020204030204" pitchFamily="34" charset="0"/>
              </a:rPr>
              <a:t>Paper Straws</a:t>
            </a:r>
            <a:r>
              <a:rPr lang="en-US" sz="1800" b="0" i="0" u="none" strike="noStrike" kern="1200" dirty="0">
                <a:solidFill>
                  <a:srgbClr val="000000"/>
                </a:solidFill>
                <a:effectLst/>
                <a:latin typeface="Calibri" panose="020F0502020204030204" pitchFamily="34" charset="0"/>
              </a:rPr>
              <a:t>		</a:t>
            </a:r>
            <a:r>
              <a:rPr lang="en-NZ" sz="1800" dirty="0">
                <a:latin typeface="Calibri"/>
              </a:rPr>
              <a:t>No plastic or PLA straws allowed. </a:t>
            </a:r>
            <a:endParaRPr lang="en-AU" sz="1800" b="0" i="0" u="none" strike="noStrike" dirty="0">
              <a:effectLst/>
              <a:latin typeface="Arial" panose="020B0604020202020204" pitchFamily="34" charset="0"/>
            </a:endParaRPr>
          </a:p>
          <a:p>
            <a:pPr marL="0" fontAlgn="ctr"/>
            <a:r>
              <a:rPr lang="en-US" sz="1800" b="1" i="0" u="none" strike="noStrike" kern="1200" dirty="0">
                <a:solidFill>
                  <a:srgbClr val="000000"/>
                </a:solidFill>
                <a:effectLst/>
                <a:latin typeface="Calibri" panose="020F0502020204030204" pitchFamily="34" charset="0"/>
              </a:rPr>
              <a:t>RPET #1 Cups &amp; Lids</a:t>
            </a:r>
            <a:r>
              <a:rPr lang="en-US" sz="1800" b="0" i="0" u="none" strike="noStrike" kern="1200" dirty="0">
                <a:solidFill>
                  <a:srgbClr val="000000"/>
                </a:solidFill>
                <a:effectLst/>
                <a:latin typeface="Calibri" panose="020F0502020204030204" pitchFamily="34" charset="0"/>
              </a:rPr>
              <a:t>	</a:t>
            </a:r>
            <a:r>
              <a:rPr lang="en-NZ" sz="1800" dirty="0">
                <a:latin typeface="Calibri"/>
              </a:rPr>
              <a:t>Plastic #5 cups and lids are also acceptable. </a:t>
            </a:r>
          </a:p>
          <a:p>
            <a:pPr marL="0" fontAlgn="ctr"/>
            <a:r>
              <a:rPr lang="en-NZ" sz="1800" b="1" dirty="0">
                <a:solidFill>
                  <a:srgbClr val="000000"/>
                </a:solidFill>
                <a:latin typeface="Calibri" panose="020F0502020204030204" pitchFamily="34" charset="0"/>
              </a:rPr>
              <a:t>Drink containers 	</a:t>
            </a:r>
            <a:r>
              <a:rPr lang="en-NZ" sz="1800" b="0" i="0" u="none" strike="noStrike" kern="1200" dirty="0">
                <a:solidFill>
                  <a:srgbClr val="000000"/>
                </a:solidFill>
                <a:effectLst/>
                <a:latin typeface="Calibri" panose="020F0502020204030204" pitchFamily="34" charset="0"/>
              </a:rPr>
              <a:t>Plastic Soft Drink Bottles and </a:t>
            </a:r>
            <a:r>
              <a:rPr lang="en-NZ" sz="1800" dirty="0">
                <a:latin typeface="Calibri"/>
              </a:rPr>
              <a:t>cans can be sold</a:t>
            </a:r>
          </a:p>
          <a:p>
            <a:pPr marL="0" algn="l" rtl="0" eaLnBrk="1" fontAlgn="ctr" latinLnBrk="0" hangingPunct="1"/>
            <a:endParaRPr lang="en-AU" sz="1800" b="0" i="0" u="none" strike="noStrike" dirty="0">
              <a:effectLst/>
              <a:latin typeface="Arial" panose="020B0604020202020204" pitchFamily="34" charset="0"/>
            </a:endParaRPr>
          </a:p>
          <a:p>
            <a:endParaRPr lang="en-AU" dirty="0"/>
          </a:p>
        </p:txBody>
      </p:sp>
      <p:pic>
        <p:nvPicPr>
          <p:cNvPr id="4" name="Picture 3">
            <a:extLst>
              <a:ext uri="{FF2B5EF4-FFF2-40B4-BE49-F238E27FC236}">
                <a16:creationId xmlns:a16="http://schemas.microsoft.com/office/drawing/2014/main" id="{F37AEDA6-D914-294D-3F5D-9DD665323F67}"/>
              </a:ext>
            </a:extLst>
          </p:cNvPr>
          <p:cNvPicPr>
            <a:picLocks noChangeAspect="1"/>
          </p:cNvPicPr>
          <p:nvPr/>
        </p:nvPicPr>
        <p:blipFill>
          <a:blip r:embed="rId2"/>
          <a:stretch>
            <a:fillRect/>
          </a:stretch>
        </p:blipFill>
        <p:spPr>
          <a:xfrm>
            <a:off x="8362672" y="3267258"/>
            <a:ext cx="1548125" cy="2179283"/>
          </a:xfrm>
          <a:prstGeom prst="rect">
            <a:avLst/>
          </a:prstGeom>
        </p:spPr>
      </p:pic>
      <p:grpSp>
        <p:nvGrpSpPr>
          <p:cNvPr id="5" name="Group 4">
            <a:extLst>
              <a:ext uri="{FF2B5EF4-FFF2-40B4-BE49-F238E27FC236}">
                <a16:creationId xmlns:a16="http://schemas.microsoft.com/office/drawing/2014/main" id="{528AEB0C-4CE2-3B89-3332-97438D95ED81}"/>
              </a:ext>
            </a:extLst>
          </p:cNvPr>
          <p:cNvGrpSpPr/>
          <p:nvPr/>
        </p:nvGrpSpPr>
        <p:grpSpPr>
          <a:xfrm>
            <a:off x="9228083" y="2270073"/>
            <a:ext cx="1696495" cy="1350205"/>
            <a:chOff x="10223211" y="4568869"/>
            <a:chExt cx="1594571" cy="1763567"/>
          </a:xfrm>
        </p:grpSpPr>
        <p:pic>
          <p:nvPicPr>
            <p:cNvPr id="6" name="Picture 6" descr="BIOPAK PAPER COCKTAIL STRAW BLACK 250 PKT">
              <a:extLst>
                <a:ext uri="{FF2B5EF4-FFF2-40B4-BE49-F238E27FC236}">
                  <a16:creationId xmlns:a16="http://schemas.microsoft.com/office/drawing/2014/main" id="{5DA124ED-97E7-9C49-6B3A-F99B37681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4908" y="4568869"/>
              <a:ext cx="952874" cy="9528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OPAK PAPER STRAW STRAIGHT 6mm WHITE 250SLV">
              <a:extLst>
                <a:ext uri="{FF2B5EF4-FFF2-40B4-BE49-F238E27FC236}">
                  <a16:creationId xmlns:a16="http://schemas.microsoft.com/office/drawing/2014/main" id="{D4E35D6C-44CB-99E7-70DD-2094E542C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211" y="4568869"/>
              <a:ext cx="810694" cy="810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OPAK PAPER JUMBO SMOOTHIE STRAW 10mm WHITE 100 PKT">
              <a:extLst>
                <a:ext uri="{FF2B5EF4-FFF2-40B4-BE49-F238E27FC236}">
                  <a16:creationId xmlns:a16="http://schemas.microsoft.com/office/drawing/2014/main" id="{E5FD914E-2103-04E5-862D-0B05A9373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4908" y="5379562"/>
              <a:ext cx="952874" cy="95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BAEAD197-E0F9-3E87-9CDC-D19881C9F1C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40" b="91398" l="2000" r="98000">
                        <a14:foregroundMark x1="3000" y1="87097" x2="2444" y2="55914"/>
                        <a14:foregroundMark x1="2444" y1="55914" x2="7667" y2="43548"/>
                        <a14:foregroundMark x1="7667" y1="43548" x2="9444" y2="46237"/>
                        <a14:foregroundMark x1="7556" y1="44086" x2="1667" y2="48387"/>
                        <a14:foregroundMark x1="1667" y1="48387" x2="2333" y2="78495"/>
                        <a14:foregroundMark x1="2333" y1="78495" x2="8667" y2="87097"/>
                        <a14:foregroundMark x1="8667" y1="87097" x2="9889" y2="58602"/>
                        <a14:foregroundMark x1="9889" y1="58602" x2="6667" y2="45161"/>
                        <a14:foregroundMark x1="3778" y1="45699" x2="3333" y2="74731"/>
                        <a14:foregroundMark x1="3333" y1="74731" x2="6889" y2="88172"/>
                        <a14:foregroundMark x1="2111" y1="44086" x2="8667" y2="45161"/>
                        <a14:foregroundMark x1="8667" y1="45161" x2="9333" y2="55914"/>
                        <a14:foregroundMark x1="18444" y1="38172" x2="19667" y2="87634"/>
                        <a14:foregroundMark x1="21333" y1="83333" x2="24222" y2="82796"/>
                        <a14:foregroundMark x1="35333" y1="32258" x2="37333" y2="67742"/>
                        <a14:foregroundMark x1="37333" y1="67742" x2="37000" y2="88172"/>
                        <a14:foregroundMark x1="39444" y1="84946" x2="41889" y2="81720"/>
                        <a14:foregroundMark x1="52444" y1="24731" x2="54333" y2="85484"/>
                        <a14:foregroundMark x1="54333" y1="85484" x2="60333" y2="88172"/>
                        <a14:foregroundMark x1="60333" y1="88172" x2="60889" y2="86022"/>
                        <a14:foregroundMark x1="70000" y1="18280" x2="70444" y2="58602"/>
                        <a14:foregroundMark x1="70444" y1="58602" x2="72556" y2="84946"/>
                        <a14:foregroundMark x1="72556" y1="84946" x2="79222" y2="88172"/>
                        <a14:foregroundMark x1="79222" y1="88172" x2="79667" y2="87634"/>
                        <a14:foregroundMark x1="74667" y1="81720" x2="78333" y2="81183"/>
                        <a14:foregroundMark x1="56556" y1="81720" x2="60000" y2="81183"/>
                        <a14:foregroundMark x1="79222" y1="88172" x2="78667" y2="44086"/>
                        <a14:foregroundMark x1="78667" y1="44086" x2="80222" y2="19355"/>
                        <a14:foregroundMark x1="88111" y1="11290" x2="89778" y2="68817"/>
                        <a14:foregroundMark x1="89778" y1="68817" x2="94889" y2="91398"/>
                        <a14:foregroundMark x1="94889" y1="91398" x2="98000" y2="86559"/>
                      </a14:backgroundRemoval>
                    </a14:imgEffect>
                  </a14:imgLayer>
                </a14:imgProps>
              </a:ext>
            </a:extLst>
          </a:blip>
          <a:stretch>
            <a:fillRect/>
          </a:stretch>
        </p:blipFill>
        <p:spPr>
          <a:xfrm>
            <a:off x="1981257" y="4856770"/>
            <a:ext cx="5707465" cy="1179543"/>
          </a:xfrm>
          <a:prstGeom prst="rect">
            <a:avLst/>
          </a:prstGeom>
        </p:spPr>
      </p:pic>
      <p:pic>
        <p:nvPicPr>
          <p:cNvPr id="10" name="Picture 9">
            <a:extLst>
              <a:ext uri="{FF2B5EF4-FFF2-40B4-BE49-F238E27FC236}">
                <a16:creationId xmlns:a16="http://schemas.microsoft.com/office/drawing/2014/main" id="{15063EE4-98E9-E300-9B5E-5F35168A051C}"/>
              </a:ext>
            </a:extLst>
          </p:cNvPr>
          <p:cNvPicPr>
            <a:picLocks noChangeAspect="1"/>
          </p:cNvPicPr>
          <p:nvPr/>
        </p:nvPicPr>
        <p:blipFill>
          <a:blip r:embed="rId8"/>
          <a:stretch>
            <a:fillRect/>
          </a:stretch>
        </p:blipFill>
        <p:spPr>
          <a:xfrm>
            <a:off x="7749009" y="1565294"/>
            <a:ext cx="2083027" cy="1325563"/>
          </a:xfrm>
          <a:prstGeom prst="rect">
            <a:avLst/>
          </a:prstGeom>
        </p:spPr>
      </p:pic>
      <p:pic>
        <p:nvPicPr>
          <p:cNvPr id="11" name="Picture 10">
            <a:extLst>
              <a:ext uri="{FF2B5EF4-FFF2-40B4-BE49-F238E27FC236}">
                <a16:creationId xmlns:a16="http://schemas.microsoft.com/office/drawing/2014/main" id="{B8E504DA-D78B-8971-985E-B3C80974E65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387" b="91613" l="8911" r="97030">
                        <a14:foregroundMark x1="16337" y1="80645" x2="40099" y2="92258"/>
                        <a14:foregroundMark x1="40099" y1="92258" x2="51485" y2="87097"/>
                        <a14:foregroundMark x1="51485" y1="87097" x2="84653" y2="94194"/>
                        <a14:foregroundMark x1="84653" y1="94194" x2="97030" y2="64516"/>
                        <a14:foregroundMark x1="97030" y1="64516" x2="50990" y2="50968"/>
                        <a14:foregroundMark x1="50000" y1="54194" x2="47030" y2="80645"/>
                        <a14:foregroundMark x1="56436" y1="86452" x2="81683" y2="91613"/>
                        <a14:foregroundMark x1="81683" y1="91613" x2="85644" y2="91613"/>
                        <a14:foregroundMark x1="11881" y1="65161" x2="8911" y2="18710"/>
                      </a14:backgroundRemoval>
                    </a14:imgEffect>
                  </a14:imgLayer>
                </a14:imgProps>
              </a:ext>
            </a:extLst>
          </a:blip>
          <a:stretch>
            <a:fillRect/>
          </a:stretch>
        </p:blipFill>
        <p:spPr>
          <a:xfrm>
            <a:off x="3867807" y="2127960"/>
            <a:ext cx="1190377" cy="913408"/>
          </a:xfrm>
          <a:prstGeom prst="rect">
            <a:avLst/>
          </a:prstGeom>
        </p:spPr>
      </p:pic>
    </p:spTree>
    <p:extLst>
      <p:ext uri="{BB962C8B-B14F-4D97-AF65-F5344CB8AC3E}">
        <p14:creationId xmlns:p14="http://schemas.microsoft.com/office/powerpoint/2010/main" val="295666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E2B3-629C-33E1-D72F-2514B1CEB558}"/>
              </a:ext>
            </a:extLst>
          </p:cNvPr>
          <p:cNvSpPr>
            <a:spLocks noGrp="1"/>
          </p:cNvSpPr>
          <p:nvPr>
            <p:ph type="title"/>
          </p:nvPr>
        </p:nvSpPr>
        <p:spPr/>
        <p:txBody>
          <a:bodyPr/>
          <a:lstStyle/>
          <a:p>
            <a:r>
              <a:rPr lang="en-GB" sz="4000" dirty="0">
                <a:solidFill>
                  <a:srgbClr val="FF0000"/>
                </a:solidFill>
                <a:latin typeface="Calibri"/>
                <a:ea typeface="Calibri"/>
                <a:cs typeface="Calibri"/>
              </a:rPr>
              <a:t>Non-Approved </a:t>
            </a:r>
            <a:br>
              <a:rPr lang="en-GB" sz="4000" dirty="0">
                <a:latin typeface="Calibri"/>
              </a:rPr>
            </a:br>
            <a:r>
              <a:rPr lang="en-GB" sz="4000" dirty="0">
                <a:solidFill>
                  <a:srgbClr val="FF0000"/>
                </a:solidFill>
                <a:latin typeface="Calibri"/>
                <a:ea typeface="Calibri"/>
                <a:cs typeface="Calibri"/>
              </a:rPr>
              <a:t>Packaging &amp; Accessories</a:t>
            </a:r>
            <a:endParaRPr lang="en-AU" dirty="0"/>
          </a:p>
        </p:txBody>
      </p:sp>
      <p:sp>
        <p:nvSpPr>
          <p:cNvPr id="3" name="Content Placeholder 2">
            <a:extLst>
              <a:ext uri="{FF2B5EF4-FFF2-40B4-BE49-F238E27FC236}">
                <a16:creationId xmlns:a16="http://schemas.microsoft.com/office/drawing/2014/main" id="{E818E012-7343-7DB7-7437-D7C01F43B97E}"/>
              </a:ext>
            </a:extLst>
          </p:cNvPr>
          <p:cNvSpPr>
            <a:spLocks noGrp="1"/>
          </p:cNvSpPr>
          <p:nvPr>
            <p:ph idx="1"/>
          </p:nvPr>
        </p:nvSpPr>
        <p:spPr/>
        <p:txBody>
          <a:bodyPr>
            <a:normAutofit fontScale="92500" lnSpcReduction="20000"/>
          </a:bodyPr>
          <a:lstStyle/>
          <a:p>
            <a:pPr marL="0" indent="0">
              <a:buNone/>
            </a:pPr>
            <a:r>
              <a:rPr lang="en-US" sz="2100" dirty="0">
                <a:solidFill>
                  <a:schemeClr val="tx1"/>
                </a:solidFill>
                <a:latin typeface="Calibri"/>
                <a:ea typeface="Calibri"/>
                <a:cs typeface="Calibri"/>
              </a:rPr>
              <a:t>The following page set out what disposable packaging cannot be used at the National Folk Festival</a:t>
            </a:r>
          </a:p>
          <a:p>
            <a:pPr marL="0" indent="0">
              <a:buNone/>
            </a:pPr>
            <a:r>
              <a:rPr lang="en-US" sz="2100" dirty="0">
                <a:solidFill>
                  <a:schemeClr val="tx1"/>
                </a:solidFill>
                <a:latin typeface="Calibri"/>
                <a:ea typeface="Calibri"/>
                <a:cs typeface="Calibri"/>
              </a:rPr>
              <a:t>These products cannot be recycled, composted or upcycled locally, and will end up as waste in landfill. </a:t>
            </a:r>
          </a:p>
          <a:p>
            <a:pPr marL="0" indent="0">
              <a:buNone/>
            </a:pPr>
            <a:r>
              <a:rPr lang="en-US" sz="2100" dirty="0">
                <a:solidFill>
                  <a:schemeClr val="tx1"/>
                </a:solidFill>
                <a:latin typeface="Calibri"/>
                <a:ea typeface="Calibri"/>
                <a:cs typeface="Calibri"/>
              </a:rPr>
              <a:t>The Australian Government is phasing out and banning certain hard-to-recycle plastics and single use items. You’ll find these included on the list </a:t>
            </a:r>
          </a:p>
          <a:p>
            <a:pPr marL="0" indent="0">
              <a:buNone/>
            </a:pPr>
            <a:r>
              <a:rPr lang="en-US" sz="2100" dirty="0">
                <a:solidFill>
                  <a:schemeClr val="tx1"/>
                </a:solidFill>
                <a:latin typeface="Calibri"/>
                <a:ea typeface="Calibri"/>
                <a:cs typeface="Calibri"/>
              </a:rPr>
              <a:t>Not using these products will reduce waste, improve our recycling initiatives and increase the Festival’s sustainability and landfill diversion goals. </a:t>
            </a:r>
          </a:p>
          <a:p>
            <a:pPr marL="0" indent="0">
              <a:buNone/>
            </a:pPr>
            <a:r>
              <a:rPr lang="en-US" sz="2100" dirty="0">
                <a:solidFill>
                  <a:schemeClr val="tx1"/>
                </a:solidFill>
                <a:latin typeface="Calibri"/>
                <a:ea typeface="Calibri"/>
                <a:cs typeface="Calibri"/>
              </a:rPr>
              <a:t>Alternatives for the products listed can be found in the Approved Packaging List on the prior slides. </a:t>
            </a:r>
          </a:p>
        </p:txBody>
      </p:sp>
    </p:spTree>
    <p:extLst>
      <p:ext uri="{BB962C8B-B14F-4D97-AF65-F5344CB8AC3E}">
        <p14:creationId xmlns:p14="http://schemas.microsoft.com/office/powerpoint/2010/main" val="400750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041C-F3FF-17C3-512B-344F8567B761}"/>
              </a:ext>
            </a:extLst>
          </p:cNvPr>
          <p:cNvSpPr>
            <a:spLocks noGrp="1"/>
          </p:cNvSpPr>
          <p:nvPr>
            <p:ph type="title"/>
          </p:nvPr>
        </p:nvSpPr>
        <p:spPr/>
        <p:txBody>
          <a:bodyPr/>
          <a:lstStyle/>
          <a:p>
            <a:r>
              <a:rPr lang="en-GB" sz="4000" b="1" dirty="0">
                <a:solidFill>
                  <a:srgbClr val="FF0000"/>
                </a:solidFill>
                <a:latin typeface="Calibri"/>
                <a:ea typeface="Calibri"/>
                <a:cs typeface="Calibri"/>
              </a:rPr>
              <a:t>Non-Approved Packaging &amp; Accessories </a:t>
            </a:r>
            <a:endParaRPr lang="en-AU" b="1" dirty="0"/>
          </a:p>
        </p:txBody>
      </p:sp>
      <p:sp>
        <p:nvSpPr>
          <p:cNvPr id="3" name="Content Placeholder 2">
            <a:extLst>
              <a:ext uri="{FF2B5EF4-FFF2-40B4-BE49-F238E27FC236}">
                <a16:creationId xmlns:a16="http://schemas.microsoft.com/office/drawing/2014/main" id="{37CC41ED-09F9-3EFE-35F0-CF8CFE252787}"/>
              </a:ext>
            </a:extLst>
          </p:cNvPr>
          <p:cNvSpPr>
            <a:spLocks noGrp="1"/>
          </p:cNvSpPr>
          <p:nvPr>
            <p:ph idx="1"/>
          </p:nvPr>
        </p:nvSpPr>
        <p:spPr>
          <a:xfrm>
            <a:off x="1069848" y="1874520"/>
            <a:ext cx="9989216" cy="4351338"/>
          </a:xfrm>
        </p:spPr>
        <p:txBody>
          <a:bodyPr>
            <a:normAutofit/>
          </a:bodyPr>
          <a:lstStyle/>
          <a:p>
            <a:pPr marL="0" fontAlgn="ctr"/>
            <a:r>
              <a:rPr lang="en-US" sz="1800" b="1" dirty="0">
                <a:solidFill>
                  <a:srgbClr val="000000"/>
                </a:solidFill>
                <a:latin typeface="Calibri" panose="020F0502020204030204" pitchFamily="34" charset="0"/>
              </a:rPr>
              <a:t>Plastic Cutlery </a:t>
            </a:r>
            <a:r>
              <a:rPr lang="en-US" sz="1800" dirty="0">
                <a:solidFill>
                  <a:srgbClr val="000000"/>
                </a:solidFill>
                <a:latin typeface="Calibri" panose="020F0502020204030204" pitchFamily="34" charset="0"/>
              </a:rPr>
              <a:t>- </a:t>
            </a:r>
            <a:r>
              <a:rPr lang="en-NZ" sz="1800" dirty="0">
                <a:solidFill>
                  <a:srgbClr val="000000"/>
                </a:solidFill>
                <a:latin typeface="Calibri"/>
              </a:rPr>
              <a:t>Banned in the ACT under the </a:t>
            </a:r>
            <a:r>
              <a:rPr lang="en-NZ" sz="1800" i="1" dirty="0">
                <a:solidFill>
                  <a:srgbClr val="000000"/>
                </a:solidFill>
                <a:latin typeface="Calibri"/>
              </a:rPr>
              <a:t>Circular Economy Act</a:t>
            </a:r>
            <a:endParaRPr lang="en-US" sz="1600" dirty="0">
              <a:latin typeface="Calibri"/>
            </a:endParaRPr>
          </a:p>
          <a:p>
            <a:r>
              <a:rPr lang="en-US" sz="1800" b="1" dirty="0">
                <a:solidFill>
                  <a:srgbClr val="000000"/>
                </a:solidFill>
                <a:latin typeface="Calibri" panose="020F0502020204030204" pitchFamily="34" charset="0"/>
              </a:rPr>
              <a:t>Plastic Plates and Bowls </a:t>
            </a:r>
            <a:r>
              <a:rPr lang="en-US" sz="1800" dirty="0">
                <a:solidFill>
                  <a:srgbClr val="000000"/>
                </a:solidFill>
                <a:latin typeface="Calibri" panose="020F0502020204030204" pitchFamily="34" charset="0"/>
              </a:rPr>
              <a:t>- </a:t>
            </a:r>
            <a:r>
              <a:rPr lang="en-NZ" sz="1800" dirty="0">
                <a:solidFill>
                  <a:srgbClr val="000000"/>
                </a:solidFill>
                <a:latin typeface="Calibri"/>
              </a:rPr>
              <a:t>Banned in the ACT under the </a:t>
            </a:r>
            <a:r>
              <a:rPr lang="en-NZ" sz="1800" i="1" dirty="0">
                <a:solidFill>
                  <a:srgbClr val="000000"/>
                </a:solidFill>
                <a:latin typeface="Calibri"/>
              </a:rPr>
              <a:t>Circular Economy Act</a:t>
            </a:r>
            <a:endParaRPr lang="en-US" sz="1600" dirty="0">
              <a:latin typeface="Calibri"/>
            </a:endParaRPr>
          </a:p>
          <a:p>
            <a:pPr marL="0" fontAlgn="ctr"/>
            <a:r>
              <a:rPr lang="en-US" sz="1800" b="1" dirty="0">
                <a:solidFill>
                  <a:srgbClr val="000000"/>
                </a:solidFill>
                <a:latin typeface="Calibri" panose="020F0502020204030204" pitchFamily="34" charset="0"/>
              </a:rPr>
              <a:t>Plastic Straws and drink stirrers- </a:t>
            </a:r>
            <a:r>
              <a:rPr lang="en-NZ" sz="1800" dirty="0">
                <a:solidFill>
                  <a:srgbClr val="000000"/>
                </a:solidFill>
                <a:latin typeface="Calibri"/>
              </a:rPr>
              <a:t>Banned in the ACT under the </a:t>
            </a:r>
            <a:r>
              <a:rPr lang="en-NZ" sz="1800" i="1" dirty="0">
                <a:solidFill>
                  <a:srgbClr val="000000"/>
                </a:solidFill>
                <a:latin typeface="Calibri"/>
              </a:rPr>
              <a:t>Circular Economy Act</a:t>
            </a:r>
            <a:endParaRPr lang="en-AU" sz="1800" dirty="0">
              <a:latin typeface="Arial" panose="020B0604020202020204" pitchFamily="34" charset="0"/>
            </a:endParaRPr>
          </a:p>
          <a:p>
            <a:pPr marL="0" algn="l" rtl="0" eaLnBrk="1" fontAlgn="ctr" latinLnBrk="0" hangingPunct="1"/>
            <a:r>
              <a:rPr lang="en-US" sz="1800" b="1" i="0" u="none" strike="noStrike" kern="1200" dirty="0">
                <a:solidFill>
                  <a:srgbClr val="000000"/>
                </a:solidFill>
                <a:effectLst/>
                <a:latin typeface="Calibri" panose="020F0502020204030204" pitchFamily="34" charset="0"/>
              </a:rPr>
              <a:t>Bagasse/ Bamboo/ Sugarcane Packaging </a:t>
            </a:r>
            <a:r>
              <a:rPr lang="en-US" sz="1800" b="0" i="0" u="none" strike="noStrike" kern="1200" dirty="0">
                <a:solidFill>
                  <a:srgbClr val="000000"/>
                </a:solidFill>
                <a:effectLst/>
                <a:latin typeface="Calibri" panose="020F0502020204030204" pitchFamily="34" charset="0"/>
              </a:rPr>
              <a:t>-May contain PFA’s Cannot be composted or recycled	</a:t>
            </a:r>
            <a:endParaRPr lang="en-AU" sz="1800" b="0" i="0" u="none" strike="noStrike" dirty="0">
              <a:effectLst/>
              <a:latin typeface="Arial" panose="020B0604020202020204" pitchFamily="34" charset="0"/>
            </a:endParaRPr>
          </a:p>
          <a:p>
            <a:pPr marL="0" algn="l" rtl="0" eaLnBrk="1" fontAlgn="ctr" latinLnBrk="0" hangingPunct="1"/>
            <a:r>
              <a:rPr lang="en-US" sz="1800" b="1" i="0" u="none" strike="noStrike" kern="1200" dirty="0">
                <a:solidFill>
                  <a:srgbClr val="000000"/>
                </a:solidFill>
                <a:effectLst/>
                <a:latin typeface="Calibri" panose="020F0502020204030204" pitchFamily="34" charset="0"/>
              </a:rPr>
              <a:t>Bamboo Cutlery </a:t>
            </a:r>
            <a:r>
              <a:rPr lang="en-US" sz="1800" b="0" i="0" u="none" strike="noStrike" kern="1200" dirty="0">
                <a:solidFill>
                  <a:srgbClr val="000000"/>
                </a:solidFill>
                <a:effectLst/>
                <a:latin typeface="Calibri" panose="020F0502020204030204" pitchFamily="34" charset="0"/>
              </a:rPr>
              <a:t>	</a:t>
            </a:r>
            <a:r>
              <a:rPr lang="en-US" sz="1800" dirty="0">
                <a:solidFill>
                  <a:srgbClr val="000000"/>
                </a:solidFill>
                <a:latin typeface="Calibri"/>
              </a:rPr>
              <a:t>- </a:t>
            </a:r>
            <a:r>
              <a:rPr lang="en-US" sz="1800" b="0" i="0" u="none" strike="noStrike" kern="1200" dirty="0">
                <a:solidFill>
                  <a:srgbClr val="000000"/>
                </a:solidFill>
                <a:effectLst/>
                <a:latin typeface="Calibri"/>
              </a:rPr>
              <a:t>Please</a:t>
            </a:r>
            <a:r>
              <a:rPr lang="en-US" sz="1800" dirty="0">
                <a:latin typeface="Calibri"/>
              </a:rPr>
              <a:t> choose uncoated wooden items instead</a:t>
            </a:r>
            <a:endParaRPr lang="en-AU" sz="1800" b="0" i="0" u="none" strike="noStrike" dirty="0">
              <a:effectLst/>
              <a:latin typeface="Arial" panose="020B0604020202020204" pitchFamily="34" charset="0"/>
            </a:endParaRPr>
          </a:p>
          <a:p>
            <a:pPr marL="0" fontAlgn="ctr"/>
            <a:r>
              <a:rPr lang="en-US" sz="1800" b="1" i="0" u="none" strike="noStrike" kern="1200" dirty="0">
                <a:solidFill>
                  <a:srgbClr val="000000"/>
                </a:solidFill>
                <a:effectLst/>
                <a:latin typeface="Calibri" panose="020F0502020204030204" pitchFamily="34" charset="0"/>
              </a:rPr>
              <a:t>PLA or Non-Recyclable Plastic Cups </a:t>
            </a:r>
            <a:endParaRPr lang="en-NZ" sz="1800" dirty="0">
              <a:highlight>
                <a:srgbClr val="FFFF00"/>
              </a:highlight>
              <a:latin typeface="Calibri"/>
            </a:endParaRPr>
          </a:p>
          <a:p>
            <a:pPr marL="0" indent="0"/>
            <a:r>
              <a:rPr lang="en-US" sz="1800" b="0" i="0" u="none" strike="noStrike" kern="1200" dirty="0">
                <a:solidFill>
                  <a:srgbClr val="000000"/>
                </a:solidFill>
                <a:effectLst/>
                <a:latin typeface="Calibri" panose="020F0502020204030204" pitchFamily="34" charset="0"/>
              </a:rPr>
              <a:t>  </a:t>
            </a:r>
            <a:r>
              <a:rPr lang="en-US" sz="1800" b="1" i="0" u="none" strike="noStrike" kern="1200" dirty="0">
                <a:solidFill>
                  <a:srgbClr val="000000"/>
                </a:solidFill>
                <a:effectLst/>
                <a:latin typeface="Calibri" panose="020F0502020204030204" pitchFamily="34" charset="0"/>
              </a:rPr>
              <a:t>PLA Packaging</a:t>
            </a:r>
            <a:r>
              <a:rPr lang="en-US" sz="1800" b="1"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 </a:t>
            </a:r>
            <a:r>
              <a:rPr lang="en-US" sz="1800" dirty="0">
                <a:latin typeface="Calibri"/>
              </a:rPr>
              <a:t>This can include paper or cardboard packaging that has a PLA lining</a:t>
            </a:r>
            <a:endParaRPr lang="en-NZ" sz="1800" dirty="0">
              <a:latin typeface="Calibri"/>
            </a:endParaRPr>
          </a:p>
          <a:p>
            <a:endParaRPr lang="en-AU" dirty="0"/>
          </a:p>
        </p:txBody>
      </p:sp>
    </p:spTree>
    <p:extLst>
      <p:ext uri="{BB962C8B-B14F-4D97-AF65-F5344CB8AC3E}">
        <p14:creationId xmlns:p14="http://schemas.microsoft.com/office/powerpoint/2010/main" val="4219356248"/>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304</TotalTime>
  <Words>610</Words>
  <Application>Microsoft Office PowerPoint</Application>
  <PresentationFormat>Widescreen</PresentationFormat>
  <Paragraphs>74</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Amasis MT Pro Black</vt:lpstr>
      <vt:lpstr>Aptos</vt:lpstr>
      <vt:lpstr>Arial</vt:lpstr>
      <vt:lpstr>Avenir Next LT Pro</vt:lpstr>
      <vt:lpstr>Calibri</vt:lpstr>
      <vt:lpstr>Filson Soft Book</vt:lpstr>
      <vt:lpstr>Modern Love</vt:lpstr>
      <vt:lpstr>BohemianVTI</vt:lpstr>
      <vt:lpstr>Waste and Recycling framework </vt:lpstr>
      <vt:lpstr>Introduction</vt:lpstr>
      <vt:lpstr> </vt:lpstr>
      <vt:lpstr>Approved Packaging | Kraft Range</vt:lpstr>
      <vt:lpstr>PowerPoint Presentation</vt:lpstr>
      <vt:lpstr>Approved Packaging | Cutlery &amp; Accessories</vt:lpstr>
      <vt:lpstr>Approved Packaging | Drinks &amp; Accessories</vt:lpstr>
      <vt:lpstr>Non-Approved  Packaging &amp; Accessories</vt:lpstr>
      <vt:lpstr>Non-Approved Packaging &amp; Accessories </vt:lpstr>
      <vt:lpstr>Food Waste</vt:lpstr>
      <vt:lpstr>What to do with your waste at the NFF More detailed information will be included in your arrival pack.  The Waste Management Volunteer Team will be available on-site to assist you as needed.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Ware</dc:creator>
  <cp:lastModifiedBy>Chris Ware</cp:lastModifiedBy>
  <cp:revision>11</cp:revision>
  <dcterms:created xsi:type="dcterms:W3CDTF">2024-10-13T22:28:57Z</dcterms:created>
  <dcterms:modified xsi:type="dcterms:W3CDTF">2025-01-13T02:21:19Z</dcterms:modified>
</cp:coreProperties>
</file>